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1"/>
  </p:notesMasterIdLst>
  <p:handoutMasterIdLst>
    <p:handoutMasterId r:id="rId32"/>
  </p:handoutMasterIdLst>
  <p:sldIdLst>
    <p:sldId id="256" r:id="rId3"/>
    <p:sldId id="266" r:id="rId4"/>
    <p:sldId id="311" r:id="rId5"/>
    <p:sldId id="292" r:id="rId6"/>
    <p:sldId id="295" r:id="rId7"/>
    <p:sldId id="257" r:id="rId8"/>
    <p:sldId id="310" r:id="rId9"/>
    <p:sldId id="276" r:id="rId10"/>
    <p:sldId id="286" r:id="rId11"/>
    <p:sldId id="258" r:id="rId12"/>
    <p:sldId id="277" r:id="rId13"/>
    <p:sldId id="296" r:id="rId14"/>
    <p:sldId id="259" r:id="rId15"/>
    <p:sldId id="261" r:id="rId16"/>
    <p:sldId id="278" r:id="rId17"/>
    <p:sldId id="297" r:id="rId18"/>
    <p:sldId id="298" r:id="rId19"/>
    <p:sldId id="299" r:id="rId20"/>
    <p:sldId id="282" r:id="rId21"/>
    <p:sldId id="309" r:id="rId22"/>
    <p:sldId id="284" r:id="rId23"/>
    <p:sldId id="285" r:id="rId24"/>
    <p:sldId id="305" r:id="rId25"/>
    <p:sldId id="306" r:id="rId26"/>
    <p:sldId id="307" r:id="rId27"/>
    <p:sldId id="308" r:id="rId28"/>
    <p:sldId id="293" r:id="rId29"/>
    <p:sldId id="29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799" autoAdjust="0"/>
  </p:normalViewPr>
  <p:slideViewPr>
    <p:cSldViewPr snapToGrid="0">
      <p:cViewPr>
        <p:scale>
          <a:sx n="87" d="100"/>
          <a:sy n="87" d="100"/>
        </p:scale>
        <p:origin x="-1166" y="-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7B2C75-DAEB-8A46-9A77-B9ADC2A3C145}" type="datetimeFigureOut">
              <a:rPr lang="en-US" smtClean="0"/>
              <a:t>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A4CE5-5489-4F4E-8798-DA6A73CD256A}" type="slidenum">
              <a:rPr lang="en-US" smtClean="0"/>
              <a:t>‹#›</a:t>
            </a:fld>
            <a:endParaRPr lang="en-US"/>
          </a:p>
        </p:txBody>
      </p:sp>
    </p:spTree>
    <p:extLst>
      <p:ext uri="{BB962C8B-B14F-4D97-AF65-F5344CB8AC3E}">
        <p14:creationId xmlns:p14="http://schemas.microsoft.com/office/powerpoint/2010/main" val="40599009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16</a:t>
            </a:fld>
            <a:endParaRPr lang="en-US"/>
          </a:p>
        </p:txBody>
      </p:sp>
    </p:spTree>
    <p:extLst>
      <p:ext uri="{BB962C8B-B14F-4D97-AF65-F5344CB8AC3E}">
        <p14:creationId xmlns:p14="http://schemas.microsoft.com/office/powerpoint/2010/main" val="117882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22</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11</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Tree>
    <p:extLst>
      <p:ext uri="{BB962C8B-B14F-4D97-AF65-F5344CB8AC3E}">
        <p14:creationId xmlns:p14="http://schemas.microsoft.com/office/powerpoint/2010/main" val="346464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25AACF8-54A5-834E-9564-0F31E5D2910A}" type="datetime1">
              <a:rPr lang="en-US" smtClean="0"/>
              <a:t>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86EB4BE5-B8E7-0543-AA98-573DE176E56B}" type="datetime1">
              <a:rPr lang="en-US" smtClean="0"/>
              <a:t>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9ABE13D-6714-1B4C-8ED1-E648B5B54CC4}" type="datetime1">
              <a:rPr lang="en-US" smtClean="0"/>
              <a:t>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14C6637-8EDF-7A49-9B2F-F5A49F7FC1A9}"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81CB928-3B8B-DE46-A23B-DA22FD4ACABA}"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6F987A9-A7B2-4148-91B6-EE7CD5213CB0}"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AD20B36-4769-A540-A248-B56D164EDA8C}"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tabLst>
                <a:tab pos="1044736" algn="l"/>
              </a:tabLst>
            </a:lvl1p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2979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F34FB70-5EF4-0244-96C4-084C29ACB504}"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A69E774-2C97-A141-91E9-0B95F67A0029}"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9811060-91EE-4B4E-B1EC-FB7F7F909AD0}"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19CAC85-847B-3D44-8388-8A94942182F9}"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8"/>
              </a:buBlip>
            </a:lvl1pPr>
            <a:lvl2pPr>
              <a:buBlip>
                <a:blip r:embed="rId8"/>
              </a:buBlip>
            </a:lvl2pPr>
            <a:lvl3pPr>
              <a:buBlip>
                <a:blip r:embed="rId8"/>
              </a:buBlip>
            </a:lvl3pPr>
            <a:lvl4pPr>
              <a:buBlip>
                <a:blip r:embed="rId8"/>
              </a:buBlip>
            </a:lvl4pPr>
            <a:lvl5pPr>
              <a:buBlip>
                <a:blip r:embed="rId8"/>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81" r:id="rId5"/>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917" y="6218527"/>
            <a:ext cx="414203" cy="365125"/>
          </a:xfrm>
          <a:prstGeom prst="rect">
            <a:avLst/>
          </a:prstGeom>
        </p:spPr>
        <p:txBody>
          <a:bodyPr vert="horz" lIns="91440" tIns="45720" rIns="91440" bIns="45720" rtlCol="0" anchor="ctr"/>
          <a:lstStyle>
            <a:lvl1pPr algn="r">
              <a:defRPr sz="1200">
                <a:solidFill>
                  <a:schemeClr val="bg1"/>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dirty="0" smtClean="0"/>
              <a:t>December 2017</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6" name="Slide Number Placeholder 5"/>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05180"/>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44855" y="311146"/>
            <a:ext cx="2915857" cy="769441"/>
          </a:xfrm>
          <a:prstGeom prst="rect">
            <a:avLst/>
          </a:prstGeom>
          <a:noFill/>
        </p:spPr>
        <p:txBody>
          <a:bodyPr wrap="none" rtlCol="0">
            <a:spAutoFit/>
          </a:bodyPr>
          <a:lstStyle/>
          <a:p>
            <a:r>
              <a:rPr lang="en-US" sz="4400" b="1" dirty="0" smtClean="0">
                <a:solidFill>
                  <a:schemeClr val="bg1"/>
                </a:solidFill>
              </a:rPr>
              <a:t>Discussion I</a:t>
            </a:r>
            <a:endParaRPr lang="en-US" sz="4400" b="1" dirty="0">
              <a:solidFill>
                <a:schemeClr val="bg1"/>
              </a:solidFill>
            </a:endParaRPr>
          </a:p>
        </p:txBody>
      </p:sp>
      <p:sp>
        <p:nvSpPr>
          <p:cNvPr id="6" name="TextBox 5"/>
          <p:cNvSpPr txBox="1"/>
          <p:nvPr/>
        </p:nvSpPr>
        <p:spPr>
          <a:xfrm>
            <a:off x="87176" y="1274121"/>
            <a:ext cx="4269732" cy="4524315"/>
          </a:xfrm>
          <a:prstGeom prst="rect">
            <a:avLst/>
          </a:prstGeom>
          <a:noFill/>
        </p:spPr>
        <p:txBody>
          <a:bodyPr wrap="square" rtlCol="0">
            <a:spAutoFit/>
          </a:bodyPr>
          <a:lstStyle/>
          <a:p>
            <a:pPr lvl="0"/>
            <a:r>
              <a:rPr lang="en-US" sz="2400" dirty="0" smtClean="0"/>
              <a:t>In your </a:t>
            </a:r>
            <a:r>
              <a:rPr lang="en-US" sz="2400" dirty="0" err="1" smtClean="0"/>
              <a:t>Jama’at</a:t>
            </a:r>
            <a:r>
              <a:rPr lang="en-US" sz="2400" dirty="0" smtClean="0"/>
              <a:t>, you feel that Majlis </a:t>
            </a:r>
            <a:r>
              <a:rPr lang="en-US" sz="2400" dirty="0" err="1" smtClean="0"/>
              <a:t>Khuddamul</a:t>
            </a:r>
            <a:r>
              <a:rPr lang="en-US" sz="2400" dirty="0" smtClean="0"/>
              <a:t> </a:t>
            </a:r>
            <a:r>
              <a:rPr lang="en-US" sz="2400" dirty="0" err="1" smtClean="0"/>
              <a:t>Ahmadiyya</a:t>
            </a:r>
            <a:r>
              <a:rPr lang="en-US" sz="2400" dirty="0" smtClean="0"/>
              <a:t> is very weak. You are not aware of any meetings in the past three months.  Your son who serves on the </a:t>
            </a:r>
            <a:r>
              <a:rPr lang="en-US" sz="2400" dirty="0" err="1" smtClean="0"/>
              <a:t>Amila</a:t>
            </a:r>
            <a:r>
              <a:rPr lang="en-US" sz="2400" dirty="0" smtClean="0"/>
              <a:t> of the local MKA is not busy in MKA work.  When you get to the masjid for </a:t>
            </a:r>
            <a:r>
              <a:rPr lang="en-US" sz="2400" dirty="0" err="1" smtClean="0"/>
              <a:t>Jummah</a:t>
            </a:r>
            <a:r>
              <a:rPr lang="en-US" sz="2400" dirty="0" smtClean="0"/>
              <a:t>, there is no security presence.  You rarely see any </a:t>
            </a:r>
            <a:r>
              <a:rPr lang="en-US" sz="2400" dirty="0" err="1" smtClean="0"/>
              <a:t>Khuddam</a:t>
            </a:r>
            <a:r>
              <a:rPr lang="en-US" sz="2400" dirty="0" smtClean="0"/>
              <a:t> in the masjid, unless they are accompanying their fathers.</a:t>
            </a:r>
            <a:endParaRPr lang="en-US" sz="2400" dirty="0"/>
          </a:p>
        </p:txBody>
      </p:sp>
      <p:sp>
        <p:nvSpPr>
          <p:cNvPr id="4" name="Slide Number Placeholder 3"/>
          <p:cNvSpPr>
            <a:spLocks noGrp="1"/>
          </p:cNvSpPr>
          <p:nvPr>
            <p:ph type="sldNum" sz="quarter" idx="12"/>
          </p:nvPr>
        </p:nvSpPr>
        <p:spPr/>
        <p:txBody>
          <a:bodyPr/>
          <a:lstStyle/>
          <a:p>
            <a:fld id="{D64212AE-C6D7-4DAE-B05A-60F3647E62E0}" type="slidenum">
              <a:rPr lang="en-US" smtClean="0"/>
              <a:t>10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790700"/>
            <a:ext cx="4465320" cy="3348990"/>
          </a:xfrm>
          <a:prstGeom prst="rect">
            <a:avLst/>
          </a:prstGeom>
        </p:spPr>
      </p:pic>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198002" y="1557784"/>
            <a:ext cx="8218420" cy="4893647"/>
          </a:xfrm>
          <a:prstGeom prst="rect">
            <a:avLst/>
          </a:prstGeom>
          <a:noFill/>
        </p:spPr>
        <p:txBody>
          <a:bodyPr wrap="square" rtlCol="0">
            <a:spAutoFit/>
          </a:bodyPr>
          <a:lstStyle/>
          <a:p>
            <a:pPr lvl="1"/>
            <a:r>
              <a:rPr lang="en-US" sz="2400" dirty="0" smtClean="0"/>
              <a:t>Option 1: Tell the local </a:t>
            </a:r>
            <a:r>
              <a:rPr lang="en-US" sz="2400" dirty="0" err="1" smtClean="0"/>
              <a:t>Jama’at</a:t>
            </a:r>
            <a:r>
              <a:rPr lang="en-US" sz="2400" dirty="0" smtClean="0"/>
              <a:t> Sadr that he needs to talk to the local </a:t>
            </a:r>
            <a:r>
              <a:rPr lang="en-US" sz="2400" dirty="0" err="1" smtClean="0"/>
              <a:t>Qaid</a:t>
            </a:r>
            <a:r>
              <a:rPr lang="en-US" sz="2400" dirty="0" smtClean="0"/>
              <a:t> about the state of affairs.  Advise him to notify Sadr MKA USA if things don’t improve.</a:t>
            </a:r>
          </a:p>
          <a:p>
            <a:pPr lvl="1"/>
            <a:endParaRPr lang="en-US" sz="2400" dirty="0"/>
          </a:p>
          <a:p>
            <a:pPr lvl="1"/>
            <a:r>
              <a:rPr lang="en-US" sz="2400" dirty="0"/>
              <a:t>Option </a:t>
            </a:r>
            <a:r>
              <a:rPr lang="en-US" sz="2400" dirty="0" smtClean="0"/>
              <a:t>2: Work with your Zaeem to organize more </a:t>
            </a:r>
            <a:r>
              <a:rPr lang="en-US" sz="2400" dirty="0" err="1" smtClean="0"/>
              <a:t>Ansar</a:t>
            </a:r>
            <a:r>
              <a:rPr lang="en-US" sz="2400" dirty="0" smtClean="0"/>
              <a:t> activities and invite the </a:t>
            </a:r>
            <a:r>
              <a:rPr lang="en-US" sz="2400" dirty="0" err="1" smtClean="0"/>
              <a:t>Khuddam</a:t>
            </a:r>
            <a:r>
              <a:rPr lang="en-US" sz="2400" dirty="0" smtClean="0"/>
              <a:t>.  Make it attractive for </a:t>
            </a:r>
            <a:r>
              <a:rPr lang="en-US" sz="2400" dirty="0" err="1" smtClean="0"/>
              <a:t>Khuddam</a:t>
            </a:r>
            <a:r>
              <a:rPr lang="en-US" sz="2400" dirty="0" smtClean="0"/>
              <a:t>.</a:t>
            </a:r>
          </a:p>
          <a:p>
            <a:pPr lvl="1"/>
            <a:endParaRPr lang="en-US" sz="2400" dirty="0"/>
          </a:p>
          <a:p>
            <a:pPr lvl="1"/>
            <a:r>
              <a:rPr lang="en-US" sz="2400" dirty="0" smtClean="0"/>
              <a:t>Option 3: Pray on it and just keep active in </a:t>
            </a:r>
            <a:r>
              <a:rPr lang="en-US" sz="2400" dirty="0" err="1" smtClean="0"/>
              <a:t>Ansarullah</a:t>
            </a:r>
            <a:r>
              <a:rPr lang="en-US" sz="2400" dirty="0" smtClean="0"/>
              <a:t>.  Things will eventually improve for MKA locally.</a:t>
            </a:r>
          </a:p>
          <a:p>
            <a:pPr lvl="1"/>
            <a:endParaRPr lang="en-US" sz="2400" dirty="0"/>
          </a:p>
          <a:p>
            <a:pPr lvl="1"/>
            <a:r>
              <a:rPr lang="en-US" sz="2400" dirty="0" smtClean="0"/>
              <a:t>Option 4: any other response</a:t>
            </a:r>
          </a:p>
          <a:p>
            <a:pPr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97112"/>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rPr>
              <a:t>I envision that there is great responsibility on </a:t>
            </a:r>
            <a:r>
              <a:rPr lang="en-US" sz="2000" dirty="0" err="1">
                <a:solidFill>
                  <a:srgbClr val="000000"/>
                </a:solidFill>
              </a:rPr>
              <a:t>Anṣārullāh</a:t>
            </a:r>
            <a:r>
              <a:rPr lang="en-US" sz="2000" dirty="0">
                <a:solidFill>
                  <a:srgbClr val="000000"/>
                </a:solidFill>
              </a:rPr>
              <a:t>. They are passing through the latter part of their lives. It is the period when man is worried to leave this world for next one. When a person is going to the next world, he is particularly concerned about clearing his account. He is afraid lest he may not leave this world while his account is in a jumble, his actions unseemly, and does not have provisions which may be useful in the next </a:t>
            </a:r>
            <a:r>
              <a:rPr lang="en-US" sz="2000" dirty="0" smtClean="0">
                <a:solidFill>
                  <a:srgbClr val="000000"/>
                </a:solidFill>
              </a:rPr>
              <a:t>world. As </a:t>
            </a:r>
            <a:r>
              <a:rPr lang="en-US" sz="2000" dirty="0">
                <a:solidFill>
                  <a:srgbClr val="000000"/>
                </a:solidFill>
              </a:rPr>
              <a:t>the purpose of </a:t>
            </a:r>
            <a:r>
              <a:rPr lang="en-US" sz="2000" dirty="0" err="1">
                <a:solidFill>
                  <a:srgbClr val="000000"/>
                </a:solidFill>
              </a:rPr>
              <a:t>Aḥmadiyyat</a:t>
            </a:r>
            <a:r>
              <a:rPr lang="en-US" sz="2000" dirty="0">
                <a:solidFill>
                  <a:srgbClr val="000000"/>
                </a:solidFill>
              </a:rPr>
              <a:t> is to strengthen the relationship between man and God then during such period of life, and during this part of life, the extent of feeling a believer has in this respect, cannot be hidden from any person. </a:t>
            </a:r>
            <a:r>
              <a:rPr lang="en-US" sz="2000" dirty="0" smtClean="0">
                <a:solidFill>
                  <a:srgbClr val="000000"/>
                </a:solidFill>
              </a:rPr>
              <a:t>Young </a:t>
            </a:r>
            <a:r>
              <a:rPr lang="en-US" sz="2000" dirty="0">
                <a:solidFill>
                  <a:srgbClr val="000000"/>
                </a:solidFill>
              </a:rPr>
              <a:t>persons can imagine that that if they are lax in the service of humanity, </a:t>
            </a:r>
            <a:r>
              <a:rPr lang="en-US" sz="2000" dirty="0" err="1">
                <a:solidFill>
                  <a:srgbClr val="000000"/>
                </a:solidFill>
              </a:rPr>
              <a:t>Anṣārullāh</a:t>
            </a:r>
            <a:r>
              <a:rPr lang="en-US" sz="2000" dirty="0">
                <a:solidFill>
                  <a:srgbClr val="000000"/>
                </a:solidFill>
              </a:rPr>
              <a:t> will take care of it but on whom </a:t>
            </a:r>
            <a:r>
              <a:rPr lang="en-US" sz="2000" dirty="0" err="1">
                <a:solidFill>
                  <a:srgbClr val="000000"/>
                </a:solidFill>
              </a:rPr>
              <a:t>Anṣārullāh</a:t>
            </a:r>
            <a:r>
              <a:rPr lang="en-US" sz="2000" dirty="0">
                <a:solidFill>
                  <a:srgbClr val="000000"/>
                </a:solidFill>
              </a:rPr>
              <a:t> can rely</a:t>
            </a:r>
            <a:r>
              <a:rPr lang="en-US" sz="2000" dirty="0" smtClean="0">
                <a:solidFill>
                  <a:srgbClr val="000000"/>
                </a:solidFill>
              </a:rPr>
              <a:t>? If </a:t>
            </a:r>
            <a:r>
              <a:rPr lang="en-US" sz="2000" dirty="0">
                <a:solidFill>
                  <a:srgbClr val="000000"/>
                </a:solidFill>
              </a:rPr>
              <a:t>they will show negligence in discharging their duties, and will not succeed in creating the love of faith in themselves, and then in the hearts of the whole world, and will not make the propagation of </a:t>
            </a:r>
            <a:r>
              <a:rPr lang="en-US" sz="2000" dirty="0" err="1">
                <a:solidFill>
                  <a:srgbClr val="000000"/>
                </a:solidFill>
              </a:rPr>
              <a:t>Aḥmadiyyat</a:t>
            </a:r>
            <a:r>
              <a:rPr lang="en-US" sz="2000" dirty="0">
                <a:solidFill>
                  <a:srgbClr val="000000"/>
                </a:solidFill>
              </a:rPr>
              <a:t> as their foremost objective, and if they will neglect the reality that they are to revive Islam in the world again, </a:t>
            </a:r>
            <a:r>
              <a:rPr lang="en-US" sz="2000" dirty="0" smtClean="0">
                <a:solidFill>
                  <a:srgbClr val="000000"/>
                </a:solidFill>
              </a:rPr>
              <a:t>then </a:t>
            </a:r>
            <a:r>
              <a:rPr lang="en-US" sz="2000" dirty="0">
                <a:solidFill>
                  <a:srgbClr val="000000"/>
                </a:solidFill>
              </a:rPr>
              <a:t>after the period of </a:t>
            </a:r>
            <a:r>
              <a:rPr lang="en-US" sz="2000" dirty="0" err="1">
                <a:solidFill>
                  <a:srgbClr val="000000"/>
                </a:solidFill>
              </a:rPr>
              <a:t>Anṣārullāh</a:t>
            </a:r>
            <a:r>
              <a:rPr lang="en-US" sz="2000" dirty="0">
                <a:solidFill>
                  <a:srgbClr val="000000"/>
                </a:solidFill>
              </a:rPr>
              <a:t> during what age period they will carry out this work? </a:t>
            </a:r>
          </a:p>
          <a:p>
            <a:pPr algn="r"/>
            <a:r>
              <a:rPr lang="en-US" sz="2000" dirty="0" err="1">
                <a:solidFill>
                  <a:srgbClr val="000000"/>
                </a:solidFill>
              </a:rPr>
              <a:t>Hadhrat</a:t>
            </a:r>
            <a:r>
              <a:rPr lang="en-US" sz="2000" dirty="0">
                <a:solidFill>
                  <a:srgbClr val="000000"/>
                </a:solidFill>
              </a:rPr>
              <a:t> </a:t>
            </a:r>
            <a:r>
              <a:rPr lang="en-US" sz="2000" dirty="0" err="1">
                <a:solidFill>
                  <a:srgbClr val="000000"/>
                </a:solidFill>
              </a:rPr>
              <a:t>Khalifatul</a:t>
            </a:r>
            <a:r>
              <a:rPr lang="en-US" sz="2000" dirty="0">
                <a:solidFill>
                  <a:srgbClr val="000000"/>
                </a:solidFill>
              </a:rPr>
              <a:t> </a:t>
            </a:r>
            <a:r>
              <a:rPr lang="en-US" sz="2000" dirty="0" err="1">
                <a:solidFill>
                  <a:srgbClr val="000000"/>
                </a:solidFill>
              </a:rPr>
              <a:t>Masih</a:t>
            </a:r>
            <a:r>
              <a:rPr lang="en-US" sz="2000" dirty="0">
                <a:solidFill>
                  <a:srgbClr val="000000"/>
                </a:solidFill>
              </a:rPr>
              <a:t> II </a:t>
            </a:r>
            <a:r>
              <a:rPr lang="en-US" sz="2000" dirty="0" smtClean="0">
                <a:solidFill>
                  <a:srgbClr val="000000"/>
                </a:solidFill>
              </a:rPr>
              <a:t>(</a:t>
            </a:r>
            <a:r>
              <a:rPr lang="en-US" sz="2000" dirty="0" err="1" smtClean="0">
                <a:solidFill>
                  <a:srgbClr val="000000"/>
                </a:solidFill>
              </a:rPr>
              <a:t>ra</a:t>
            </a:r>
            <a:r>
              <a:rPr lang="en-US" sz="2000" dirty="0" smtClean="0">
                <a:solidFill>
                  <a:srgbClr val="000000"/>
                </a:solidFill>
              </a:rPr>
              <a:t>)’s Friday </a:t>
            </a:r>
            <a:r>
              <a:rPr lang="en-US" sz="2000" dirty="0">
                <a:solidFill>
                  <a:srgbClr val="000000"/>
                </a:solidFill>
              </a:rPr>
              <a:t>Sermon </a:t>
            </a:r>
            <a:r>
              <a:rPr lang="en-US" sz="2000" dirty="0" smtClean="0">
                <a:solidFill>
                  <a:srgbClr val="000000"/>
                </a:solidFill>
              </a:rPr>
              <a:t>of June </a:t>
            </a:r>
            <a:r>
              <a:rPr lang="en-US" sz="2000" dirty="0">
                <a:solidFill>
                  <a:srgbClr val="000000"/>
                </a:solidFill>
              </a:rPr>
              <a:t>5, </a:t>
            </a:r>
            <a:r>
              <a:rPr lang="en-US" sz="2000" dirty="0" smtClean="0">
                <a:solidFill>
                  <a:srgbClr val="000000"/>
                </a:solidFill>
              </a:rPr>
              <a:t>1942</a:t>
            </a:r>
            <a:endParaRPr lang="en-US" sz="2000" dirty="0">
              <a:solidFill>
                <a:srgbClr val="000000"/>
              </a:solidFill>
            </a:endParaRPr>
          </a:p>
        </p:txBody>
      </p:sp>
      <p:sp>
        <p:nvSpPr>
          <p:cNvPr id="5" name="TextBox 4"/>
          <p:cNvSpPr txBox="1"/>
          <p:nvPr/>
        </p:nvSpPr>
        <p:spPr>
          <a:xfrm>
            <a:off x="3469350" y="435042"/>
            <a:ext cx="459317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a:t>
            </a:r>
            <a:r>
              <a:rPr lang="en-US" sz="2400" b="1" dirty="0" err="1" smtClean="0">
                <a:solidFill>
                  <a:schemeClr val="bg1"/>
                </a:solidFill>
              </a:rPr>
              <a:t>Khalifatul</a:t>
            </a:r>
            <a:r>
              <a:rPr lang="en-US" sz="2400" b="1" dirty="0" smtClean="0">
                <a:solidFill>
                  <a:schemeClr val="bg1"/>
                </a:solidFill>
              </a:rPr>
              <a:t> </a:t>
            </a:r>
            <a:r>
              <a:rPr lang="en-US" sz="2400" b="1" dirty="0" err="1" smtClean="0">
                <a:solidFill>
                  <a:schemeClr val="bg1"/>
                </a:solidFill>
              </a:rPr>
              <a:t>Massih</a:t>
            </a:r>
            <a:r>
              <a:rPr lang="en-US" sz="2400" b="1" dirty="0" smtClean="0">
                <a:solidFill>
                  <a:schemeClr val="bg1"/>
                </a:solidFill>
              </a:rPr>
              <a:t> II</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845820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3722"/>
            <a:ext cx="9144000" cy="508086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06715" y="316540"/>
            <a:ext cx="3066289" cy="769441"/>
          </a:xfrm>
          <a:prstGeom prst="rect">
            <a:avLst/>
          </a:prstGeom>
          <a:noFill/>
        </p:spPr>
        <p:txBody>
          <a:bodyPr wrap="none" rtlCol="0">
            <a:spAutoFit/>
          </a:bodyPr>
          <a:lstStyle/>
          <a:p>
            <a:r>
              <a:rPr lang="en-US" sz="4400" b="1" dirty="0" smtClean="0">
                <a:solidFill>
                  <a:schemeClr val="bg1"/>
                </a:solidFill>
              </a:rPr>
              <a:t>Discussion II</a:t>
            </a:r>
            <a:endParaRPr lang="en-US" sz="4400" b="1" dirty="0">
              <a:solidFill>
                <a:schemeClr val="bg1"/>
              </a:solidFill>
            </a:endParaRPr>
          </a:p>
        </p:txBody>
      </p:sp>
      <p:sp>
        <p:nvSpPr>
          <p:cNvPr id="7" name="TextBox 6"/>
          <p:cNvSpPr txBox="1"/>
          <p:nvPr/>
        </p:nvSpPr>
        <p:spPr>
          <a:xfrm>
            <a:off x="4374947" y="1063722"/>
            <a:ext cx="4769053" cy="5016758"/>
          </a:xfrm>
          <a:prstGeom prst="rect">
            <a:avLst/>
          </a:prstGeom>
          <a:noFill/>
        </p:spPr>
        <p:txBody>
          <a:bodyPr wrap="square" rtlCol="0">
            <a:spAutoFit/>
          </a:bodyPr>
          <a:lstStyle/>
          <a:p>
            <a:pPr lvl="0"/>
            <a:r>
              <a:rPr lang="en-US" sz="3200" dirty="0" smtClean="0"/>
              <a:t>You feel your </a:t>
            </a:r>
            <a:r>
              <a:rPr lang="en-US" sz="3200" dirty="0" err="1" smtClean="0"/>
              <a:t>waqfe</a:t>
            </a:r>
            <a:r>
              <a:rPr lang="en-US" sz="3200" dirty="0" smtClean="0"/>
              <a:t> </a:t>
            </a:r>
            <a:r>
              <a:rPr lang="en-US" sz="3200" dirty="0" err="1" smtClean="0"/>
              <a:t>nau</a:t>
            </a:r>
            <a:r>
              <a:rPr lang="en-US" sz="3200" dirty="0" smtClean="0"/>
              <a:t> son spends too much time on his smartphone and with his video games.  He is falling behind on his </a:t>
            </a:r>
            <a:r>
              <a:rPr lang="en-US" sz="3200" dirty="0" err="1" smtClean="0"/>
              <a:t>waqfe</a:t>
            </a:r>
            <a:r>
              <a:rPr lang="en-US" sz="3200" dirty="0" smtClean="0"/>
              <a:t> </a:t>
            </a:r>
            <a:r>
              <a:rPr lang="en-US" sz="3200" dirty="0" err="1" smtClean="0"/>
              <a:t>nau</a:t>
            </a:r>
            <a:r>
              <a:rPr lang="en-US" sz="3200" dirty="0" smtClean="0"/>
              <a:t> syllabus and doesn’t seem excited to be a </a:t>
            </a:r>
            <a:r>
              <a:rPr lang="en-US" sz="3200" dirty="0" err="1" smtClean="0"/>
              <a:t>waqfe</a:t>
            </a:r>
            <a:r>
              <a:rPr lang="en-US" sz="3200" dirty="0" smtClean="0"/>
              <a:t> </a:t>
            </a:r>
            <a:r>
              <a:rPr lang="en-US" sz="3200" dirty="0" err="1" smtClean="0"/>
              <a:t>nau</a:t>
            </a:r>
            <a:r>
              <a:rPr lang="en-US" sz="3200" dirty="0" smtClean="0"/>
              <a:t>.  It’s hard to get him to attend </a:t>
            </a:r>
            <a:r>
              <a:rPr lang="en-US" sz="3200" dirty="0" err="1" smtClean="0"/>
              <a:t>waqfe</a:t>
            </a:r>
            <a:r>
              <a:rPr lang="en-US" sz="3200" dirty="0" smtClean="0"/>
              <a:t> </a:t>
            </a:r>
            <a:r>
              <a:rPr lang="en-US" sz="3200" dirty="0" err="1" smtClean="0"/>
              <a:t>nau</a:t>
            </a:r>
            <a:r>
              <a:rPr lang="en-US" sz="3200" dirty="0" smtClean="0"/>
              <a:t> programs. </a:t>
            </a:r>
            <a:endParaRPr lang="en-US" sz="3200" dirty="0"/>
          </a:p>
        </p:txBody>
      </p:sp>
      <p:sp>
        <p:nvSpPr>
          <p:cNvPr id="3" name="Slide Number Placeholder 2"/>
          <p:cNvSpPr>
            <a:spLocks noGrp="1"/>
          </p:cNvSpPr>
          <p:nvPr>
            <p:ph type="sldNum" sz="quarter" idx="12"/>
          </p:nvPr>
        </p:nvSpPr>
        <p:spPr/>
        <p:txBody>
          <a:bodyPr/>
          <a:lstStyle/>
          <a:p>
            <a:fld id="{D64212AE-C6D7-4DAE-B05A-60F3647E62E0}" type="slidenum">
              <a:rPr lang="en-US" smtClean="0"/>
              <a:t>13</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1630"/>
          <a:stretch/>
        </p:blipFill>
        <p:spPr>
          <a:xfrm>
            <a:off x="87917" y="1741932"/>
            <a:ext cx="4175796" cy="3553968"/>
          </a:xfrm>
          <a:prstGeom prst="rect">
            <a:avLst/>
          </a:prstGeom>
        </p:spPr>
      </p:pic>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6" name="TextBox 5"/>
          <p:cNvSpPr txBox="1"/>
          <p:nvPr/>
        </p:nvSpPr>
        <p:spPr>
          <a:xfrm>
            <a:off x="182504" y="1229258"/>
            <a:ext cx="8778991" cy="4893647"/>
          </a:xfrm>
          <a:prstGeom prst="rect">
            <a:avLst/>
          </a:prstGeom>
          <a:noFill/>
        </p:spPr>
        <p:txBody>
          <a:bodyPr wrap="square" rtlCol="0">
            <a:spAutoFit/>
          </a:bodyPr>
          <a:lstStyle/>
          <a:p>
            <a:pPr marL="0" lvl="1"/>
            <a:endParaRPr lang="en-US" sz="2400" dirty="0"/>
          </a:p>
          <a:p>
            <a:pPr lvl="1"/>
            <a:r>
              <a:rPr lang="en-US" sz="2400" b="1" dirty="0" smtClean="0"/>
              <a:t>Option 1: </a:t>
            </a:r>
            <a:r>
              <a:rPr lang="en-US" sz="2400" dirty="0" smtClean="0"/>
              <a:t>Get rid of his smartphone and video games.  </a:t>
            </a:r>
          </a:p>
          <a:p>
            <a:pPr lvl="1"/>
            <a:endParaRPr lang="en-US" sz="2400" dirty="0"/>
          </a:p>
          <a:p>
            <a:pPr lvl="1"/>
            <a:r>
              <a:rPr lang="en-US" sz="2400" b="1" dirty="0"/>
              <a:t>Option </a:t>
            </a:r>
            <a:r>
              <a:rPr lang="en-US" sz="2400" b="1" dirty="0" smtClean="0"/>
              <a:t>2: </a:t>
            </a:r>
            <a:r>
              <a:rPr lang="en-US" sz="2400" dirty="0" smtClean="0"/>
              <a:t>Threaten that you will write to </a:t>
            </a:r>
            <a:r>
              <a:rPr lang="en-US" sz="2400" dirty="0" err="1" smtClean="0"/>
              <a:t>Hazur</a:t>
            </a:r>
            <a:r>
              <a:rPr lang="en-US" sz="2400" dirty="0" smtClean="0"/>
              <a:t> to report about his lack of regards towards the </a:t>
            </a:r>
            <a:r>
              <a:rPr lang="en-US" sz="2400" dirty="0" err="1" smtClean="0"/>
              <a:t>Waqfe</a:t>
            </a:r>
            <a:r>
              <a:rPr lang="en-US" sz="2400" dirty="0" smtClean="0"/>
              <a:t> </a:t>
            </a:r>
            <a:r>
              <a:rPr lang="en-US" sz="2400" dirty="0" err="1" smtClean="0"/>
              <a:t>Nau</a:t>
            </a:r>
            <a:r>
              <a:rPr lang="en-US" sz="2400" dirty="0" smtClean="0"/>
              <a:t> scheme.</a:t>
            </a:r>
          </a:p>
          <a:p>
            <a:pPr lvl="1"/>
            <a:endParaRPr lang="en-US" sz="2400" dirty="0"/>
          </a:p>
          <a:p>
            <a:pPr lvl="1"/>
            <a:r>
              <a:rPr lang="en-US" sz="2400" b="1" dirty="0"/>
              <a:t>Option </a:t>
            </a:r>
            <a:r>
              <a:rPr lang="en-US" sz="2400" b="1" dirty="0" smtClean="0"/>
              <a:t>3: </a:t>
            </a:r>
            <a:r>
              <a:rPr lang="en-US" sz="2400" dirty="0"/>
              <a:t>Keep reminding him as a loving father would do, and pray for him. Keep patience. </a:t>
            </a:r>
            <a:endParaRPr lang="en-US" sz="2400" dirty="0" smtClean="0"/>
          </a:p>
          <a:p>
            <a:pPr lvl="1"/>
            <a:endParaRPr lang="en-US" sz="2400" dirty="0"/>
          </a:p>
          <a:p>
            <a:pPr lvl="1"/>
            <a:r>
              <a:rPr lang="en-US" sz="2400" b="1" dirty="0" smtClean="0"/>
              <a:t>Option 4: </a:t>
            </a:r>
            <a:r>
              <a:rPr lang="en-US" sz="2400" dirty="0" smtClean="0"/>
              <a:t>Take him to a trip to London to meet </a:t>
            </a:r>
            <a:r>
              <a:rPr lang="en-US" sz="2400" dirty="0" err="1" smtClean="0"/>
              <a:t>Huzur</a:t>
            </a:r>
            <a:r>
              <a:rPr lang="en-US" sz="2400" dirty="0" smtClean="0"/>
              <a:t> (aba)</a:t>
            </a:r>
            <a:endParaRPr lang="en-US" sz="2400" dirty="0"/>
          </a:p>
          <a:p>
            <a:pPr lvl="1"/>
            <a:endParaRPr lang="en-US" sz="2400" dirty="0" smtClean="0"/>
          </a:p>
          <a:p>
            <a:pPr lvl="1"/>
            <a:r>
              <a:rPr lang="en-US" sz="2400" b="1" dirty="0"/>
              <a:t>Option </a:t>
            </a:r>
            <a:r>
              <a:rPr lang="en-US" sz="2400" b="1" dirty="0" smtClean="0"/>
              <a:t>5: </a:t>
            </a:r>
            <a:r>
              <a:rPr lang="en-US" sz="2400" dirty="0" smtClean="0"/>
              <a:t>any other response.</a:t>
            </a:r>
            <a:endParaRPr lang="en-US" sz="2400" dirty="0"/>
          </a:p>
          <a:p>
            <a:pPr marL="0"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98168"/>
            <a:ext cx="9144000" cy="508018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6"/>
          <p:cNvSpPr txBox="1"/>
          <p:nvPr/>
        </p:nvSpPr>
        <p:spPr>
          <a:xfrm>
            <a:off x="3743112" y="401627"/>
            <a:ext cx="459317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err="1" smtClean="0">
                <a:solidFill>
                  <a:schemeClr val="bg1"/>
                </a:solidFill>
              </a:rPr>
              <a:t>Khalifatul</a:t>
            </a:r>
            <a:r>
              <a:rPr lang="en-US" sz="2400" b="1" dirty="0" smtClean="0">
                <a:solidFill>
                  <a:schemeClr val="bg1"/>
                </a:solidFill>
              </a:rPr>
              <a:t> </a:t>
            </a:r>
            <a:r>
              <a:rPr lang="en-US" sz="2400" b="1" dirty="0" err="1" smtClean="0">
                <a:solidFill>
                  <a:schemeClr val="bg1"/>
                </a:solidFill>
              </a:rPr>
              <a:t>Massih</a:t>
            </a:r>
            <a:r>
              <a:rPr lang="en-US" sz="2400" b="1" dirty="0" smtClean="0">
                <a:solidFill>
                  <a:schemeClr val="bg1"/>
                </a:solidFill>
              </a:rPr>
              <a:t> II</a:t>
            </a:r>
            <a:endParaRPr lang="en-US" sz="2400" b="1" dirty="0">
              <a:solidFill>
                <a:schemeClr val="bg1"/>
              </a:solidFill>
            </a:endParaRPr>
          </a:p>
        </p:txBody>
      </p:sp>
      <p:sp>
        <p:nvSpPr>
          <p:cNvPr id="2" name="Rectangle 1"/>
          <p:cNvSpPr/>
          <p:nvPr/>
        </p:nvSpPr>
        <p:spPr>
          <a:xfrm>
            <a:off x="348245" y="1939746"/>
            <a:ext cx="8427024" cy="3416320"/>
          </a:xfrm>
          <a:prstGeom prst="rect">
            <a:avLst/>
          </a:prstGeom>
        </p:spPr>
        <p:txBody>
          <a:bodyPr wrap="square">
            <a:spAutoFit/>
          </a:bodyPr>
          <a:lstStyle/>
          <a:p>
            <a:r>
              <a:rPr lang="en-US" sz="2400" dirty="0" smtClean="0"/>
              <a:t>Remember </a:t>
            </a:r>
            <a:r>
              <a:rPr lang="en-US" sz="2400" dirty="0"/>
              <a:t>that your Name is </a:t>
            </a:r>
            <a:r>
              <a:rPr lang="en-US" sz="2400" dirty="0" err="1"/>
              <a:t>Anṣārullāh</a:t>
            </a:r>
            <a:r>
              <a:rPr lang="en-US" sz="2400" dirty="0"/>
              <a:t>, that is, the helpers of God Almighty, meaning that you have been associated with the name of God Almighty, and God Almighty is eternal and immortal, as such you should also try to be a manifestation of immortality. </a:t>
            </a:r>
          </a:p>
          <a:p>
            <a:r>
              <a:rPr lang="en-US" sz="2400" dirty="0"/>
              <a:t>You should continue to be the mark of </a:t>
            </a:r>
            <a:r>
              <a:rPr lang="en-US" sz="2400" dirty="0" err="1"/>
              <a:t>Anṣārullāh</a:t>
            </a:r>
            <a:r>
              <a:rPr lang="en-US" sz="2400" dirty="0"/>
              <a:t>, that is, always uphold the </a:t>
            </a:r>
            <a:r>
              <a:rPr lang="en-US" sz="2400" dirty="0" err="1"/>
              <a:t>Khilāfat</a:t>
            </a:r>
            <a:r>
              <a:rPr lang="en-US" sz="2400" dirty="0"/>
              <a:t> and try that this work continues in future generations also</a:t>
            </a:r>
            <a:r>
              <a:rPr lang="en-US" sz="2400" dirty="0" smtClean="0"/>
              <a:t>.</a:t>
            </a:r>
          </a:p>
          <a:p>
            <a:pPr algn="r"/>
            <a:r>
              <a:rPr lang="en-US" sz="2400" dirty="0" smtClean="0"/>
              <a:t>Friday </a:t>
            </a:r>
            <a:r>
              <a:rPr lang="en-US" sz="2400" dirty="0"/>
              <a:t>Sermon delivered </a:t>
            </a:r>
            <a:r>
              <a:rPr lang="en-US" sz="2400" dirty="0" smtClean="0"/>
              <a:t>on 22 </a:t>
            </a:r>
            <a:r>
              <a:rPr lang="en-US" sz="2400" dirty="0"/>
              <a:t>October </a:t>
            </a:r>
            <a:r>
              <a:rPr lang="en-US" sz="2400" dirty="0" smtClean="0"/>
              <a:t>1943</a:t>
            </a:r>
          </a:p>
          <a:p>
            <a:pPr algn="r"/>
            <a:r>
              <a:rPr lang="en-US" sz="2400" dirty="0" smtClean="0"/>
              <a:t>published in </a:t>
            </a:r>
            <a:r>
              <a:rPr lang="en-US" sz="2400" dirty="0"/>
              <a:t>Al-</a:t>
            </a:r>
            <a:r>
              <a:rPr lang="en-US" sz="2400" dirty="0" err="1"/>
              <a:t>Faḍl</a:t>
            </a:r>
            <a:r>
              <a:rPr lang="en-US" sz="2400" dirty="0"/>
              <a:t>, 17 November </a:t>
            </a:r>
            <a:r>
              <a:rPr lang="en-US" sz="2400" dirty="0" smtClean="0"/>
              <a:t>1943</a:t>
            </a:r>
            <a:endParaRPr lang="en-US" sz="2400" dirty="0"/>
          </a:p>
        </p:txBody>
      </p:sp>
      <p:sp>
        <p:nvSpPr>
          <p:cNvPr id="3" name="Slide Number Placeholder 2"/>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 y="1212644"/>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21580" y="343882"/>
            <a:ext cx="3216721" cy="769441"/>
          </a:xfrm>
          <a:prstGeom prst="rect">
            <a:avLst/>
          </a:prstGeom>
          <a:noFill/>
        </p:spPr>
        <p:txBody>
          <a:bodyPr wrap="none" rtlCol="0">
            <a:spAutoFit/>
          </a:bodyPr>
          <a:lstStyle/>
          <a:p>
            <a:r>
              <a:rPr lang="en-US" sz="4400" b="1" dirty="0" smtClean="0">
                <a:solidFill>
                  <a:schemeClr val="bg1"/>
                </a:solidFill>
              </a:rPr>
              <a:t>Discussion III</a:t>
            </a:r>
            <a:endParaRPr lang="en-US" sz="4400" b="1" dirty="0">
              <a:solidFill>
                <a:schemeClr val="bg1"/>
              </a:solidFill>
            </a:endParaRPr>
          </a:p>
        </p:txBody>
      </p:sp>
      <p:sp>
        <p:nvSpPr>
          <p:cNvPr id="6" name="TextBox 5"/>
          <p:cNvSpPr txBox="1"/>
          <p:nvPr/>
        </p:nvSpPr>
        <p:spPr>
          <a:xfrm>
            <a:off x="336644" y="1364435"/>
            <a:ext cx="4684936" cy="4524315"/>
          </a:xfrm>
          <a:prstGeom prst="rect">
            <a:avLst/>
          </a:prstGeom>
          <a:noFill/>
        </p:spPr>
        <p:txBody>
          <a:bodyPr wrap="square" rtlCol="0">
            <a:spAutoFit/>
          </a:bodyPr>
          <a:lstStyle/>
          <a:p>
            <a:pPr lvl="0"/>
            <a:r>
              <a:rPr lang="en-US" sz="2400" dirty="0" smtClean="0"/>
              <a:t>The </a:t>
            </a:r>
            <a:r>
              <a:rPr lang="en-US" sz="2400" dirty="0" err="1" smtClean="0"/>
              <a:t>Jama’at</a:t>
            </a:r>
            <a:r>
              <a:rPr lang="en-US" sz="2400" dirty="0" smtClean="0"/>
              <a:t> has published a new leaflet that needs to be distributed to as many people as possible.  Your family lives in a predominantly white, rural area, where the people generally have an incorrect perception of Islam.  It’s very common for people in this area to carry guns.  Your family expresses hesitation in going out and doing </a:t>
            </a:r>
            <a:r>
              <a:rPr lang="en-US" sz="2400" dirty="0" err="1" smtClean="0"/>
              <a:t>tabligh</a:t>
            </a:r>
            <a:r>
              <a:rPr lang="en-US" sz="2400" dirty="0" smtClean="0"/>
              <a:t> in this area due to the prevailing Islamophobia sentiments.</a:t>
            </a:r>
            <a:endParaRPr lang="en-US" sz="2400" dirty="0"/>
          </a:p>
        </p:txBody>
      </p:sp>
      <p:sp>
        <p:nvSpPr>
          <p:cNvPr id="5" name="Slide Number Placeholder 4"/>
          <p:cNvSpPr>
            <a:spLocks noGrp="1"/>
          </p:cNvSpPr>
          <p:nvPr>
            <p:ph type="sldNum" sz="quarter" idx="12"/>
          </p:nvPr>
        </p:nvSpPr>
        <p:spPr/>
        <p:txBody>
          <a:bodyPr/>
          <a:lstStyle/>
          <a:p>
            <a:fld id="{D64212AE-C6D7-4DAE-B05A-60F3647E62E0}" type="slidenum">
              <a:rPr lang="en-US" smtClean="0"/>
              <a:t>16</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2412" y="1303019"/>
            <a:ext cx="3005328" cy="4505739"/>
          </a:xfrm>
          <a:prstGeom prst="rect">
            <a:avLst/>
          </a:prstGeom>
        </p:spPr>
      </p:pic>
    </p:spTree>
    <p:extLst>
      <p:ext uri="{BB962C8B-B14F-4D97-AF65-F5344CB8AC3E}">
        <p14:creationId xmlns:p14="http://schemas.microsoft.com/office/powerpoint/2010/main" val="3226843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27744" y="1328350"/>
            <a:ext cx="8989255" cy="4154984"/>
          </a:xfrm>
          <a:prstGeom prst="rect">
            <a:avLst/>
          </a:prstGeom>
          <a:noFill/>
        </p:spPr>
        <p:txBody>
          <a:bodyPr wrap="square" rtlCol="0">
            <a:spAutoFit/>
          </a:bodyPr>
          <a:lstStyle/>
          <a:p>
            <a:pPr lvl="1"/>
            <a:r>
              <a:rPr lang="en-US" sz="2400" b="1" dirty="0" smtClean="0"/>
              <a:t>Option 1: </a:t>
            </a:r>
            <a:r>
              <a:rPr lang="en-US" sz="2400" dirty="0" smtClean="0"/>
              <a:t>This is not the moment to risk your and your family’s lives.  Focus on </a:t>
            </a:r>
            <a:r>
              <a:rPr lang="en-US" sz="2400" dirty="0" err="1" smtClean="0"/>
              <a:t>tabligh</a:t>
            </a:r>
            <a:r>
              <a:rPr lang="en-US" sz="2400" dirty="0" smtClean="0"/>
              <a:t> with only your closest friends and through your own example.</a:t>
            </a:r>
          </a:p>
          <a:p>
            <a:pPr lvl="1"/>
            <a:endParaRPr lang="en-US" sz="2400" dirty="0"/>
          </a:p>
          <a:p>
            <a:pPr lvl="1"/>
            <a:r>
              <a:rPr lang="en-US" sz="2400" b="1" dirty="0" smtClean="0"/>
              <a:t>Option 2: </a:t>
            </a:r>
            <a:r>
              <a:rPr lang="en-US" sz="2400" dirty="0" smtClean="0"/>
              <a:t>Leave stacks of the leaflets in shops where people can take one depending on their own preference.</a:t>
            </a:r>
          </a:p>
          <a:p>
            <a:pPr lvl="1"/>
            <a:endParaRPr lang="en-US" sz="2400" dirty="0"/>
          </a:p>
          <a:p>
            <a:pPr lvl="1"/>
            <a:r>
              <a:rPr lang="en-US" sz="2400" b="1" dirty="0" smtClean="0"/>
              <a:t>Option 3: </a:t>
            </a:r>
            <a:r>
              <a:rPr lang="en-US" sz="2400" dirty="0" smtClean="0"/>
              <a:t>This is Jihad and primary responsibility of </a:t>
            </a:r>
            <a:r>
              <a:rPr lang="en-US" sz="2400" dirty="0" err="1" smtClean="0"/>
              <a:t>Ansar</a:t>
            </a:r>
            <a:r>
              <a:rPr lang="en-US" sz="2400" dirty="0" smtClean="0"/>
              <a:t>.  Politely go door-to-door and distribute the leaflets.</a:t>
            </a:r>
          </a:p>
          <a:p>
            <a:pPr lvl="1"/>
            <a:endParaRPr lang="en-US" sz="2400" dirty="0"/>
          </a:p>
          <a:p>
            <a:pPr lvl="1"/>
            <a:r>
              <a:rPr lang="en-US" sz="2400" b="1" dirty="0" smtClean="0"/>
              <a:t>Option 4: </a:t>
            </a:r>
            <a:r>
              <a:rPr lang="en-US" sz="2400" dirty="0" smtClean="0"/>
              <a:t>Another option?</a:t>
            </a:r>
            <a:endParaRPr lang="en-US" sz="2400" dirty="0"/>
          </a:p>
        </p:txBody>
      </p:sp>
      <p:sp>
        <p:nvSpPr>
          <p:cNvPr id="7" name="Rectangle 6"/>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72806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34402"/>
            <a:ext cx="9144000" cy="51508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
        <p:nvSpPr>
          <p:cNvPr id="8" name="Rectangle 7"/>
          <p:cNvSpPr/>
          <p:nvPr/>
        </p:nvSpPr>
        <p:spPr>
          <a:xfrm>
            <a:off x="122907" y="1064113"/>
            <a:ext cx="8949392" cy="5016757"/>
          </a:xfrm>
          <a:prstGeom prst="rect">
            <a:avLst/>
          </a:prstGeom>
        </p:spPr>
        <p:txBody>
          <a:bodyPr wrap="square">
            <a:spAutoFit/>
          </a:bodyPr>
          <a:lstStyle/>
          <a:p>
            <a:r>
              <a:rPr lang="en-US" sz="1900" dirty="0"/>
              <a:t>The companions had these five responsibilities, and the same five are our responsibilities. 1. To propagate, 2. To teach the Holy </a:t>
            </a:r>
            <a:r>
              <a:rPr lang="en-US" sz="1900" dirty="0" err="1"/>
              <a:t>Qur’ān</a:t>
            </a:r>
            <a:r>
              <a:rPr lang="en-US" sz="1900" dirty="0"/>
              <a:t>, 3. To show the wisdom of </a:t>
            </a:r>
            <a:r>
              <a:rPr lang="en-US" sz="1900" dirty="0" err="1"/>
              <a:t>Shari‘ah</a:t>
            </a:r>
            <a:r>
              <a:rPr lang="en-US" sz="1900" dirty="0"/>
              <a:t>, 4. To give good training, 5. To eliminate the weaknesses of a nation and put it on the path of progress. If we  do not carry out these five responsibilities while we call ourselves companions, we are liars and pretenders. Anyone who evades propagation, does not just evade propagation, but rather evades </a:t>
            </a:r>
            <a:r>
              <a:rPr lang="en-US" sz="1900" dirty="0" err="1"/>
              <a:t>Aḥmadiyyat</a:t>
            </a:r>
            <a:r>
              <a:rPr lang="en-US" sz="1900" dirty="0"/>
              <a:t> altogether. Everyone who evades training others, he does not just evade training others, but rather evades </a:t>
            </a:r>
            <a:r>
              <a:rPr lang="en-US" sz="1900" dirty="0" err="1"/>
              <a:t>Aḥmadiyyat</a:t>
            </a:r>
            <a:r>
              <a:rPr lang="en-US" sz="1900" dirty="0"/>
              <a:t> altogether. Anyone who evades explaining the wisdom of </a:t>
            </a:r>
            <a:r>
              <a:rPr lang="en-US" sz="1900" dirty="0" err="1"/>
              <a:t>Shari‘ah</a:t>
            </a:r>
            <a:r>
              <a:rPr lang="en-US" sz="1900" dirty="0"/>
              <a:t>, he does not just evade the explaining of the wisdom of </a:t>
            </a:r>
            <a:r>
              <a:rPr lang="en-US" sz="1900" dirty="0" err="1"/>
              <a:t>Shari‘ah</a:t>
            </a:r>
            <a:r>
              <a:rPr lang="en-US" sz="1900" dirty="0"/>
              <a:t>, but rather evades </a:t>
            </a:r>
            <a:r>
              <a:rPr lang="en-US" sz="1900" dirty="0" err="1"/>
              <a:t>Aḥmadiyyat</a:t>
            </a:r>
            <a:r>
              <a:rPr lang="en-US" sz="1900" dirty="0"/>
              <a:t> altogether. Everyone who evades purification of souls or taking part in the suggestions to improve the financial or economic condition of the community, does not just evade purification of souls, or participation in the plans of the community’s financial and economic well-being but rather evades </a:t>
            </a:r>
            <a:r>
              <a:rPr lang="en-US" sz="1900" dirty="0" err="1"/>
              <a:t>Aḥmadiyyat</a:t>
            </a:r>
            <a:r>
              <a:rPr lang="en-US" sz="1900" dirty="0"/>
              <a:t> altogether. </a:t>
            </a:r>
            <a:r>
              <a:rPr lang="en-US" sz="1900" dirty="0" err="1"/>
              <a:t>Aḥmadiyyat</a:t>
            </a:r>
            <a:r>
              <a:rPr lang="en-US" sz="1900" dirty="0"/>
              <a:t> does not have any need for such person, neither is there any reason for such a person to stay in </a:t>
            </a:r>
            <a:r>
              <a:rPr lang="en-US" sz="1900" dirty="0" err="1" smtClean="0"/>
              <a:t>Aḥmadiyyat</a:t>
            </a:r>
            <a:r>
              <a:rPr lang="en-US" sz="1900" dirty="0" smtClean="0"/>
              <a:t> </a:t>
            </a:r>
            <a:r>
              <a:rPr lang="en-US" sz="1900" dirty="0"/>
              <a:t>It is the responsibility of </a:t>
            </a:r>
            <a:r>
              <a:rPr lang="en-US" sz="1900" dirty="0" err="1"/>
              <a:t>Majlis</a:t>
            </a:r>
            <a:r>
              <a:rPr lang="en-US" sz="1900" dirty="0"/>
              <a:t> </a:t>
            </a:r>
            <a:r>
              <a:rPr lang="en-US" sz="1900" dirty="0" err="1"/>
              <a:t>Anṣārullāh</a:t>
            </a:r>
            <a:r>
              <a:rPr lang="en-US" sz="1900" dirty="0"/>
              <a:t> that they conspicuously support the faith of </a:t>
            </a:r>
            <a:r>
              <a:rPr lang="en-US" sz="1900" dirty="0" err="1"/>
              <a:t>Islām</a:t>
            </a:r>
            <a:r>
              <a:rPr lang="en-US" sz="1900" dirty="0"/>
              <a:t> through their actions.</a:t>
            </a:r>
          </a:p>
          <a:p>
            <a:pPr algn="r"/>
            <a:r>
              <a:rPr lang="en-US" sz="1600" dirty="0"/>
              <a:t>Friday sermon of July 26, </a:t>
            </a:r>
            <a:r>
              <a:rPr lang="en-US" sz="1600" dirty="0" smtClean="0"/>
              <a:t>1940, published in Al</a:t>
            </a:r>
            <a:r>
              <a:rPr lang="en-US" sz="1600" dirty="0"/>
              <a:t>-</a:t>
            </a:r>
            <a:r>
              <a:rPr lang="en-US" sz="1600" dirty="0" err="1"/>
              <a:t>Faḍl</a:t>
            </a:r>
            <a:r>
              <a:rPr lang="en-US" sz="1600" dirty="0"/>
              <a:t>, August 1, </a:t>
            </a:r>
            <a:r>
              <a:rPr lang="en-US" sz="1600" dirty="0" smtClean="0"/>
              <a:t>1940</a:t>
            </a:r>
            <a:endParaRPr lang="en-US" sz="1600" dirty="0"/>
          </a:p>
        </p:txBody>
      </p:sp>
      <p:sp>
        <p:nvSpPr>
          <p:cNvPr id="4" name="TextBox 6"/>
          <p:cNvSpPr txBox="1"/>
          <p:nvPr/>
        </p:nvSpPr>
        <p:spPr>
          <a:xfrm>
            <a:off x="3548495" y="401627"/>
            <a:ext cx="459317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err="1" smtClean="0">
                <a:solidFill>
                  <a:schemeClr val="bg1"/>
                </a:solidFill>
              </a:rPr>
              <a:t>Khalifatul</a:t>
            </a:r>
            <a:r>
              <a:rPr lang="en-US" sz="2400" b="1" dirty="0" smtClean="0">
                <a:solidFill>
                  <a:schemeClr val="bg1"/>
                </a:solidFill>
              </a:rPr>
              <a:t> </a:t>
            </a:r>
            <a:r>
              <a:rPr lang="en-US" sz="2400" b="1" dirty="0" err="1" smtClean="0">
                <a:solidFill>
                  <a:schemeClr val="bg1"/>
                </a:solidFill>
              </a:rPr>
              <a:t>Massih</a:t>
            </a:r>
            <a:r>
              <a:rPr lang="en-US" sz="2400" b="1" dirty="0" smtClean="0">
                <a:solidFill>
                  <a:schemeClr val="bg1"/>
                </a:solidFill>
              </a:rPr>
              <a:t> II</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18</a:t>
            </a:fld>
            <a:endParaRPr lang="en-US"/>
          </a:p>
        </p:txBody>
      </p:sp>
    </p:spTree>
    <p:extLst>
      <p:ext uri="{BB962C8B-B14F-4D97-AF65-F5344CB8AC3E}">
        <p14:creationId xmlns:p14="http://schemas.microsoft.com/office/powerpoint/2010/main" val="989145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9145" y="454871"/>
            <a:ext cx="4956655" cy="400110"/>
          </a:xfrm>
          <a:prstGeom prst="rect">
            <a:avLst/>
          </a:prstGeom>
          <a:noFill/>
        </p:spPr>
        <p:txBody>
          <a:bodyPr wrap="none" rtlCol="0">
            <a:spAutoFit/>
          </a:bodyPr>
          <a:lstStyle/>
          <a:p>
            <a:r>
              <a:rPr lang="en-US" sz="2000" b="1" dirty="0" smtClean="0">
                <a:solidFill>
                  <a:schemeClr val="bg1"/>
                </a:solidFill>
              </a:rPr>
              <a:t>A Short Video from MA </a:t>
            </a:r>
            <a:r>
              <a:rPr lang="en-US" sz="2000" b="1" dirty="0" err="1" smtClean="0">
                <a:solidFill>
                  <a:schemeClr val="bg1"/>
                </a:solidFill>
              </a:rPr>
              <a:t>Ijtema</a:t>
            </a:r>
            <a:r>
              <a:rPr lang="en-US" sz="2000" b="1" dirty="0" smtClean="0">
                <a:solidFill>
                  <a:schemeClr val="bg1"/>
                </a:solidFill>
              </a:rPr>
              <a:t> , Sep 20, 2015</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19</a:t>
            </a:fld>
            <a:endParaRPr lang="en-US"/>
          </a:p>
        </p:txBody>
      </p:sp>
      <p:pic>
        <p:nvPicPr>
          <p:cNvPr id="5" name="Topic 20 upholding the objectives of Majlis Ansarullah_mpeg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0350" y="1397000"/>
            <a:ext cx="6083300" cy="406400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527193" y="2171686"/>
            <a:ext cx="8480074" cy="4351338"/>
          </a:xfrm>
        </p:spPr>
        <p:txBody>
          <a:bodyPr>
            <a:normAutofit fontScale="92500" lnSpcReduction="10000"/>
          </a:bodyPr>
          <a:lstStyle/>
          <a:p>
            <a:r>
              <a:rPr lang="en-US" dirty="0" smtClean="0"/>
              <a:t>Recitation of the Holy Quran </a:t>
            </a:r>
            <a:r>
              <a:rPr lang="en-US" dirty="0" smtClean="0">
                <a:solidFill>
                  <a:srgbClr val="000000"/>
                </a:solidFill>
              </a:rPr>
              <a:t>(3:53)</a:t>
            </a:r>
            <a:r>
              <a:rPr lang="en-US" dirty="0" smtClean="0"/>
              <a:t>		</a:t>
            </a:r>
          </a:p>
          <a:p>
            <a:r>
              <a:rPr lang="en-US" dirty="0" smtClean="0"/>
              <a:t>Pledge</a:t>
            </a:r>
          </a:p>
          <a:p>
            <a:r>
              <a:rPr lang="en-US" dirty="0" smtClean="0"/>
              <a:t>Reminders: Recitation of HQ and Congregational Prayers	</a:t>
            </a:r>
          </a:p>
          <a:p>
            <a:r>
              <a:rPr lang="en-US" dirty="0" smtClean="0"/>
              <a:t>Monthly topic: How to keep objectives of </a:t>
            </a:r>
            <a:r>
              <a:rPr lang="en-US" dirty="0" err="1" smtClean="0"/>
              <a:t>Majlis</a:t>
            </a:r>
            <a:r>
              <a:rPr lang="en-US" dirty="0" smtClean="0"/>
              <a:t> </a:t>
            </a:r>
            <a:r>
              <a:rPr lang="en-US" dirty="0" err="1" smtClean="0"/>
              <a:t>Ansarullah</a:t>
            </a:r>
            <a:r>
              <a:rPr lang="en-US" dirty="0" smtClean="0"/>
              <a:t> alive in our hearts and minds?</a:t>
            </a:r>
          </a:p>
          <a:p>
            <a:r>
              <a:rPr lang="en-US" dirty="0" smtClean="0"/>
              <a:t>Health topic: Falls and Fractures</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61245" y="460308"/>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20</a:t>
            </a:fld>
            <a:endParaRPr lang="en-US"/>
          </a:p>
        </p:txBody>
      </p:sp>
      <p:sp>
        <p:nvSpPr>
          <p:cNvPr id="5" name="Rectangle 4"/>
          <p:cNvSpPr/>
          <p:nvPr/>
        </p:nvSpPr>
        <p:spPr>
          <a:xfrm>
            <a:off x="144780" y="974219"/>
            <a:ext cx="8900160" cy="5130507"/>
          </a:xfrm>
          <a:prstGeom prst="rect">
            <a:avLst/>
          </a:prstGeom>
        </p:spPr>
        <p:txBody>
          <a:bodyPr wrap="square">
            <a:spAutoFit/>
          </a:bodyPr>
          <a:lstStyle/>
          <a:p>
            <a:pPr indent="228600"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In this regard, like other </a:t>
            </a:r>
            <a:r>
              <a:rPr lang="en-US" dirty="0" err="1">
                <a:latin typeface="Calibri" panose="020F0502020204030204" pitchFamily="34" charset="0"/>
                <a:ea typeface="Calibri" panose="020F0502020204030204" pitchFamily="34" charset="0"/>
                <a:cs typeface="Times New Roman" panose="02020603050405020304" pitchFamily="18" charset="0"/>
              </a:rPr>
              <a:t>auxilliaries</a:t>
            </a:r>
            <a:r>
              <a:rPr lang="en-US" dirty="0">
                <a:latin typeface="Calibri" panose="020F0502020204030204" pitchFamily="34" charset="0"/>
                <a:ea typeface="Calibri" panose="020F0502020204030204" pitchFamily="34" charset="0"/>
                <a:cs typeface="Times New Roman" panose="02020603050405020304" pitchFamily="18" charset="0"/>
              </a:rPr>
              <a:t>, he assigned the responsibility to </a:t>
            </a:r>
            <a:r>
              <a:rPr lang="en-US" dirty="0" err="1">
                <a:latin typeface="Calibri" panose="020F0502020204030204" pitchFamily="34" charset="0"/>
                <a:ea typeface="Calibri" panose="020F0502020204030204" pitchFamily="34" charset="0"/>
                <a:cs typeface="Times New Roman" panose="02020603050405020304" pitchFamily="18" charset="0"/>
              </a:rPr>
              <a:t>Anṣarullah</a:t>
            </a:r>
            <a:r>
              <a:rPr lang="en-US" dirty="0">
                <a:latin typeface="Calibri" panose="020F0502020204030204" pitchFamily="34" charset="0"/>
                <a:ea typeface="Calibri" panose="020F0502020204030204" pitchFamily="34" charset="0"/>
                <a:cs typeface="Times New Roman" panose="02020603050405020304" pitchFamily="18" charset="0"/>
              </a:rPr>
              <a:t> that their job was also to do </a:t>
            </a:r>
            <a:r>
              <a:rPr lang="en-US" dirty="0" err="1">
                <a:latin typeface="Calibri" panose="020F0502020204030204" pitchFamily="34" charset="0"/>
                <a:ea typeface="Calibri" panose="020F0502020204030204" pitchFamily="34" charset="0"/>
                <a:cs typeface="Times New Roman" panose="02020603050405020304" pitchFamily="18" charset="0"/>
              </a:rPr>
              <a:t>Tabligh</a:t>
            </a:r>
            <a:r>
              <a:rPr lang="en-US" dirty="0">
                <a:latin typeface="Calibri" panose="020F0502020204030204" pitchFamily="34" charset="0"/>
                <a:ea typeface="Calibri" panose="020F0502020204030204" pitchFamily="34" charset="0"/>
                <a:cs typeface="Times New Roman" panose="02020603050405020304" pitchFamily="18" charset="0"/>
              </a:rPr>
              <a:t>, teach the Holy Quran, state the wisdom of </a:t>
            </a:r>
            <a:r>
              <a:rPr lang="en-US" dirty="0" err="1">
                <a:latin typeface="Calibri" panose="020F0502020204030204" pitchFamily="34" charset="0"/>
                <a:ea typeface="Calibri" panose="020F0502020204030204" pitchFamily="34" charset="0"/>
                <a:cs typeface="Times New Roman" panose="02020603050405020304" pitchFamily="18" charset="0"/>
              </a:rPr>
              <a:t>Shariah</a:t>
            </a:r>
            <a:r>
              <a:rPr lang="en-US" dirty="0">
                <a:latin typeface="Calibri" panose="020F0502020204030204" pitchFamily="34" charset="0"/>
                <a:ea typeface="Calibri" panose="020F0502020204030204" pitchFamily="34" charset="0"/>
                <a:cs typeface="Times New Roman" panose="02020603050405020304" pitchFamily="18" charset="0"/>
              </a:rPr>
              <a:t>, impart good training, remove the worldly weaknesses of the community, and move them forward. So these are the objectives for which </a:t>
            </a:r>
            <a:r>
              <a:rPr lang="en-US" dirty="0" err="1">
                <a:latin typeface="Calibri" panose="020F0502020204030204" pitchFamily="34" charset="0"/>
                <a:ea typeface="Calibri" panose="020F0502020204030204" pitchFamily="34" charset="0"/>
                <a:cs typeface="Times New Roman" panose="02020603050405020304" pitchFamily="18" charset="0"/>
              </a:rPr>
              <a:t>Majlis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Anṣarullah</a:t>
            </a:r>
            <a:r>
              <a:rPr lang="en-US" dirty="0">
                <a:latin typeface="Calibri" panose="020F0502020204030204" pitchFamily="34" charset="0"/>
                <a:ea typeface="Calibri" panose="020F0502020204030204" pitchFamily="34" charset="0"/>
                <a:cs typeface="Times New Roman" panose="02020603050405020304" pitchFamily="18" charset="0"/>
              </a:rPr>
              <a:t> was established. At the completion of 75 years, we have to see how far we have fulfilled these responsibilities. How far have we achieved these goals? Have we tried to give the true message of Islam to the world while doing justice to our </a:t>
            </a:r>
            <a:r>
              <a:rPr lang="en-US" dirty="0" err="1">
                <a:latin typeface="Calibri" panose="020F0502020204030204" pitchFamily="34" charset="0"/>
                <a:ea typeface="Calibri" panose="020F0502020204030204" pitchFamily="34" charset="0"/>
                <a:cs typeface="Times New Roman" panose="02020603050405020304" pitchFamily="18" charset="0"/>
              </a:rPr>
              <a:t>Tabligh</a:t>
            </a:r>
            <a:r>
              <a:rPr lang="en-US" dirty="0">
                <a:latin typeface="Calibri" panose="020F0502020204030204" pitchFamily="34" charset="0"/>
                <a:ea typeface="Calibri" panose="020F0502020204030204" pitchFamily="34" charset="0"/>
                <a:cs typeface="Times New Roman" panose="02020603050405020304" pitchFamily="18" charset="0"/>
              </a:rPr>
              <a:t> duty? Have we fulfilled the duty of getting ourselves educated and transferred the same to the next generations? Have we fulfilled the duty of imparting the wisdom behind the injunctions of Almighty Allah or have we engaged ourselves in educating our children only in the worldly education? Have we played our part in improving the economic and financial conditions of the </a:t>
            </a:r>
            <a:r>
              <a:rPr lang="en-US" dirty="0" err="1">
                <a:latin typeface="Calibri" panose="020F0502020204030204" pitchFamily="34" charset="0"/>
                <a:ea typeface="Calibri" panose="020F0502020204030204" pitchFamily="34" charset="0"/>
                <a:cs typeface="Times New Roman" panose="02020603050405020304" pitchFamily="18" charset="0"/>
              </a:rPr>
              <a:t>Jamaat</a:t>
            </a:r>
            <a:r>
              <a:rPr lang="en-US" dirty="0">
                <a:latin typeface="Calibri" panose="020F0502020204030204" pitchFamily="34" charset="0"/>
                <a:ea typeface="Calibri" panose="020F0502020204030204" pitchFamily="34" charset="0"/>
                <a:cs typeface="Times New Roman" panose="02020603050405020304" pitchFamily="18" charset="0"/>
              </a:rPr>
              <a:t> or have we only engaged ourselves in begging for help especially after coming to these countries? So, after completing 75 years, </a:t>
            </a:r>
            <a:r>
              <a:rPr lang="en-US" dirty="0" err="1">
                <a:latin typeface="Calibri" panose="020F0502020204030204" pitchFamily="34" charset="0"/>
                <a:ea typeface="Calibri" panose="020F0502020204030204" pitchFamily="34" charset="0"/>
                <a:cs typeface="Times New Roman" panose="02020603050405020304" pitchFamily="18" charset="0"/>
              </a:rPr>
              <a:t>Majlis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Anṣarullah</a:t>
            </a:r>
            <a:r>
              <a:rPr lang="en-US" dirty="0">
                <a:latin typeface="Calibri" panose="020F0502020204030204" pitchFamily="34" charset="0"/>
                <a:ea typeface="Calibri" panose="020F0502020204030204" pitchFamily="34" charset="0"/>
                <a:cs typeface="Times New Roman" panose="02020603050405020304" pitchFamily="18" charset="0"/>
              </a:rPr>
              <a:t> here and in the whole world should assess how much part each one of us has taken in fulfilling its purpose. At this time, American members are also listening to this message directly—and members at other places may also be listening—as </a:t>
            </a:r>
            <a:r>
              <a:rPr lang="en-US" dirty="0" err="1">
                <a:latin typeface="Calibri" panose="020F0502020204030204" pitchFamily="34" charset="0"/>
                <a:ea typeface="Calibri" panose="020F0502020204030204" pitchFamily="34" charset="0"/>
                <a:cs typeface="Times New Roman" panose="02020603050405020304" pitchFamily="18" charset="0"/>
              </a:rPr>
              <a:t>Ijtima</a:t>
            </a:r>
            <a:r>
              <a:rPr lang="en-US" dirty="0">
                <a:latin typeface="Calibri" panose="020F0502020204030204" pitchFamily="34" charset="0"/>
                <a:ea typeface="Calibri" panose="020F0502020204030204" pitchFamily="34" charset="0"/>
                <a:cs typeface="Times New Roman" panose="02020603050405020304" pitchFamily="18" charset="0"/>
              </a:rPr>
              <a:t> is being held there as well. Just being a member of </a:t>
            </a:r>
            <a:r>
              <a:rPr lang="en-US" dirty="0" err="1">
                <a:latin typeface="Calibri" panose="020F0502020204030204" pitchFamily="34" charset="0"/>
                <a:ea typeface="Calibri" panose="020F0502020204030204" pitchFamily="34" charset="0"/>
                <a:cs typeface="Times New Roman" panose="02020603050405020304" pitchFamily="18" charset="0"/>
              </a:rPr>
              <a:t>Anṣarullah</a:t>
            </a:r>
            <a:r>
              <a:rPr lang="en-US" dirty="0">
                <a:latin typeface="Calibri" panose="020F0502020204030204" pitchFamily="34" charset="0"/>
                <a:ea typeface="Calibri" panose="020F0502020204030204" pitchFamily="34" charset="0"/>
                <a:cs typeface="Times New Roman" panose="02020603050405020304" pitchFamily="18" charset="0"/>
              </a:rPr>
              <a:t> is not the purpose but to sacrifice your being, your wealth, and your time to achieve its purposes is the real goal.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41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291216"/>
            <a:ext cx="5153971" cy="786657"/>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748860" y="2079757"/>
            <a:ext cx="8193939" cy="3195224"/>
          </a:xfrm>
        </p:spPr>
        <p:txBody>
          <a:bodyPr>
            <a:noAutofit/>
          </a:bodyPr>
          <a:lstStyle/>
          <a:p>
            <a:r>
              <a:rPr lang="en-US" dirty="0" smtClean="0"/>
              <a:t>During the last month</a:t>
            </a:r>
          </a:p>
          <a:p>
            <a:r>
              <a:rPr lang="en-US" dirty="0" smtClean="0"/>
              <a:t>How many times did you attend </a:t>
            </a:r>
            <a:r>
              <a:rPr lang="en-US" dirty="0" err="1" smtClean="0"/>
              <a:t>Ansar</a:t>
            </a:r>
            <a:r>
              <a:rPr lang="en-US" dirty="0" smtClean="0"/>
              <a:t> meeting?</a:t>
            </a:r>
          </a:p>
          <a:p>
            <a:r>
              <a:rPr lang="en-US" dirty="0" smtClean="0"/>
              <a:t>How many days did you participate in any other program or campaign initiated by </a:t>
            </a:r>
            <a:r>
              <a:rPr lang="en-US" dirty="0" err="1" smtClean="0"/>
              <a:t>Majlis</a:t>
            </a:r>
            <a:r>
              <a:rPr lang="en-US" dirty="0" smtClean="0"/>
              <a:t> </a:t>
            </a:r>
            <a:r>
              <a:rPr lang="en-US" dirty="0" err="1" smtClean="0"/>
              <a:t>Ansarullah</a:t>
            </a:r>
            <a:r>
              <a:rPr lang="en-US" dirty="0" smtClean="0"/>
              <a:t>?</a:t>
            </a:r>
          </a:p>
          <a:p>
            <a:r>
              <a:rPr lang="en-US" dirty="0" smtClean="0"/>
              <a:t>How many times did you bring your family to participate any </a:t>
            </a:r>
            <a:r>
              <a:rPr lang="en-US" dirty="0" err="1" smtClean="0"/>
              <a:t>Jamaat</a:t>
            </a:r>
            <a:r>
              <a:rPr lang="en-US" dirty="0" smtClean="0"/>
              <a:t> meeting or program?</a:t>
            </a:r>
            <a:endParaRPr lang="en-US" b="1" dirty="0" smtClean="0"/>
          </a:p>
          <a:p>
            <a:pPr marL="0" indent="0" algn="ctr">
              <a:buNone/>
            </a:pPr>
            <a:r>
              <a:rPr lang="en-US" b="1" dirty="0" smtClean="0"/>
              <a:t>Add the three numbers together.</a:t>
            </a:r>
          </a:p>
          <a:p>
            <a:pPr marL="0" indent="0" algn="ctr">
              <a:buNone/>
            </a:pPr>
            <a:r>
              <a:rPr lang="en-US" b="1" dirty="0" smtClean="0"/>
              <a:t>(Keep it to yourself.. the “score” is for you!)</a:t>
            </a:r>
            <a:endParaRPr lang="en-US" b="1" dirty="0"/>
          </a:p>
        </p:txBody>
      </p:sp>
      <p:sp>
        <p:nvSpPr>
          <p:cNvPr id="3" name="Rectangle 2"/>
          <p:cNvSpPr/>
          <p:nvPr/>
        </p:nvSpPr>
        <p:spPr>
          <a:xfrm>
            <a:off x="4845830" y="292312"/>
            <a:ext cx="2774169" cy="646331"/>
          </a:xfrm>
          <a:prstGeom prst="rect">
            <a:avLst/>
          </a:prstGeom>
        </p:spPr>
        <p:txBody>
          <a:bodyPr wrap="square">
            <a:spAutoFit/>
          </a:bodyPr>
          <a:lstStyle/>
          <a:p>
            <a:r>
              <a:rPr lang="x-none" sz="3600" b="1" dirty="0">
                <a:solidFill>
                  <a:schemeClr val="bg1"/>
                </a:solidFill>
              </a:rPr>
              <a:t>اپنے جائزے </a:t>
            </a:r>
            <a:r>
              <a:rPr lang="x-none" sz="3600" b="1" dirty="0" smtClean="0">
                <a:solidFill>
                  <a:schemeClr val="bg1"/>
                </a:solidFill>
              </a:rPr>
              <a:t>لیں</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554671" y="3402638"/>
            <a:ext cx="2421466" cy="2677656"/>
          </a:xfrm>
          <a:prstGeom prst="rect">
            <a:avLst/>
          </a:prstGeom>
          <a:noFill/>
        </p:spPr>
        <p:txBody>
          <a:bodyPr wrap="square" rtlCol="0">
            <a:spAutoFit/>
          </a:bodyPr>
          <a:lstStyle/>
          <a:p>
            <a:pPr algn="ctr"/>
            <a:r>
              <a:rPr lang="en-US" sz="2400" dirty="0" smtClean="0"/>
              <a:t>Keep struggling and strive hard to enhance your relationship with </a:t>
            </a:r>
            <a:r>
              <a:rPr lang="en-US" sz="2400" dirty="0" err="1" smtClean="0"/>
              <a:t>Jamaat</a:t>
            </a:r>
            <a:r>
              <a:rPr lang="en-US" sz="2400" dirty="0" smtClean="0"/>
              <a:t> by more participation in </a:t>
            </a:r>
            <a:r>
              <a:rPr lang="en-US" sz="2400" dirty="0" err="1" smtClean="0"/>
              <a:t>Jamaat</a:t>
            </a:r>
            <a:r>
              <a:rPr lang="en-US" sz="2400" dirty="0" smtClean="0"/>
              <a:t> programs </a:t>
            </a:r>
            <a:endParaRPr lang="en-US" sz="2400" dirty="0"/>
          </a:p>
        </p:txBody>
      </p:sp>
      <p:sp>
        <p:nvSpPr>
          <p:cNvPr id="8" name="TextBox 7"/>
          <p:cNvSpPr txBox="1"/>
          <p:nvPr/>
        </p:nvSpPr>
        <p:spPr>
          <a:xfrm>
            <a:off x="3337560" y="3392383"/>
            <a:ext cx="2849879" cy="2677656"/>
          </a:xfrm>
          <a:prstGeom prst="rect">
            <a:avLst/>
          </a:prstGeom>
          <a:noFill/>
        </p:spPr>
        <p:txBody>
          <a:bodyPr wrap="square" rtlCol="0">
            <a:spAutoFit/>
          </a:bodyPr>
          <a:lstStyle/>
          <a:p>
            <a:pPr algn="ctr"/>
            <a:r>
              <a:rPr lang="en-US" sz="2400" dirty="0" smtClean="0"/>
              <a:t>Keep doing what you do and strive to enhance your participation in </a:t>
            </a:r>
            <a:r>
              <a:rPr lang="en-US" sz="2400" dirty="0" err="1" smtClean="0"/>
              <a:t>Jamaat</a:t>
            </a:r>
            <a:r>
              <a:rPr lang="en-US" sz="2400" dirty="0" smtClean="0"/>
              <a:t> activities, and inspire your family to do the same</a:t>
            </a:r>
            <a:endParaRPr lang="en-US" sz="2400" dirty="0"/>
          </a:p>
        </p:txBody>
      </p:sp>
      <p:sp>
        <p:nvSpPr>
          <p:cNvPr id="9" name="TextBox 8"/>
          <p:cNvSpPr txBox="1"/>
          <p:nvPr/>
        </p:nvSpPr>
        <p:spPr>
          <a:xfrm>
            <a:off x="6377952" y="3392383"/>
            <a:ext cx="2672043" cy="2677656"/>
          </a:xfrm>
          <a:prstGeom prst="rect">
            <a:avLst/>
          </a:prstGeom>
          <a:noFill/>
        </p:spPr>
        <p:txBody>
          <a:bodyPr wrap="square" rtlCol="0">
            <a:spAutoFit/>
          </a:bodyPr>
          <a:lstStyle/>
          <a:p>
            <a:pPr algn="ctr"/>
            <a:r>
              <a:rPr lang="en-US" sz="2400" dirty="0" smtClean="0"/>
              <a:t>Continue to strengthen your and your families’ relationship with </a:t>
            </a:r>
            <a:r>
              <a:rPr lang="en-US" sz="2400" dirty="0" err="1" smtClean="0"/>
              <a:t>Jamaat</a:t>
            </a:r>
            <a:r>
              <a:rPr lang="en-US" sz="2400" dirty="0" smtClean="0"/>
              <a:t> and </a:t>
            </a:r>
            <a:r>
              <a:rPr lang="en-US" sz="2400" dirty="0" err="1" smtClean="0"/>
              <a:t>Khilafat</a:t>
            </a:r>
            <a:r>
              <a:rPr lang="en-US" sz="2400" dirty="0" smtClean="0"/>
              <a:t> by participating in </a:t>
            </a:r>
            <a:r>
              <a:rPr lang="en-US" sz="2400" dirty="0" err="1" smtClean="0"/>
              <a:t>Jamaat</a:t>
            </a:r>
            <a:r>
              <a:rPr lang="en-US" sz="2400" dirty="0" smtClean="0"/>
              <a:t> programs</a:t>
            </a:r>
            <a:endParaRPr lang="en-US" sz="2400" dirty="0"/>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smtClean="0">
                <a:solidFill>
                  <a:srgbClr val="000000"/>
                </a:solidFill>
              </a:rPr>
              <a:t>&gt;4</a:t>
            </a:r>
            <a:endParaRPr lang="en-US" sz="2800" dirty="0">
              <a:solidFill>
                <a:srgbClr val="000000"/>
              </a:solidFill>
            </a:endParaRPr>
          </a:p>
        </p:txBody>
      </p:sp>
      <p:sp>
        <p:nvSpPr>
          <p:cNvPr id="15" name="TextBox 14"/>
          <p:cNvSpPr txBox="1"/>
          <p:nvPr/>
        </p:nvSpPr>
        <p:spPr>
          <a:xfrm>
            <a:off x="1036317" y="2446203"/>
            <a:ext cx="754383" cy="523220"/>
          </a:xfrm>
          <a:prstGeom prst="rect">
            <a:avLst/>
          </a:prstGeom>
          <a:noFill/>
        </p:spPr>
        <p:txBody>
          <a:bodyPr wrap="square" rtlCol="0">
            <a:spAutoFit/>
          </a:bodyPr>
          <a:lstStyle/>
          <a:p>
            <a:pPr algn="ctr"/>
            <a:r>
              <a:rPr lang="en-US" sz="2800" dirty="0" smtClean="0">
                <a:solidFill>
                  <a:srgbClr val="000000"/>
                </a:solidFill>
              </a:rPr>
              <a:t>0-1</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solidFill>
                  <a:srgbClr val="000000"/>
                </a:solidFill>
              </a:rPr>
              <a:t>Combined Score</a:t>
            </a:r>
            <a:endParaRPr lang="en-US" sz="2800" dirty="0">
              <a:solidFill>
                <a:srgbClr val="000000"/>
              </a:solidFill>
            </a:endParaRPr>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7" y="346337"/>
            <a:ext cx="4627686" cy="584775"/>
          </a:xfrm>
          <a:prstGeom prst="rect">
            <a:avLst/>
          </a:prstGeom>
        </p:spPr>
        <p:txBody>
          <a:bodyPr wrap="square">
            <a:spAutoFit/>
          </a:bodyPr>
          <a:lstStyle/>
          <a:p>
            <a:r>
              <a:rPr lang="x-none" sz="3200" b="1" dirty="0">
                <a:solidFill>
                  <a:schemeClr val="bg1"/>
                </a:solidFill>
              </a:rPr>
              <a:t>اپنے اندر پاک تبدیلیاں پیدا </a:t>
            </a:r>
            <a:r>
              <a:rPr lang="x-none" sz="3200" b="1" dirty="0" smtClean="0">
                <a:solidFill>
                  <a:schemeClr val="bg1"/>
                </a:solidFill>
              </a:rPr>
              <a:t>کریں</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22</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xfrm>
            <a:off x="981393" y="5448300"/>
            <a:ext cx="7315201" cy="465138"/>
          </a:xfrm>
          <a:prstGeom prst="rect">
            <a:avLst/>
          </a:prstGeom>
        </p:spPr>
        <p:txBody>
          <a:bodyPr>
            <a:normAutofit fontScale="90000"/>
          </a:bodyPr>
          <a:lstStyle/>
          <a:p>
            <a:r>
              <a:rPr b="1" dirty="0">
                <a:solidFill>
                  <a:schemeClr val="tx1"/>
                </a:solidFill>
              </a:rPr>
              <a:t>  </a:t>
            </a:r>
            <a:r>
              <a:rPr lang="en-US" b="1" dirty="0" smtClean="0">
                <a:solidFill>
                  <a:schemeClr val="tx1"/>
                </a:solidFill>
              </a:rPr>
              <a:t>Health Topic: </a:t>
            </a:r>
            <a:r>
              <a:rPr b="1" dirty="0" smtClean="0">
                <a:solidFill>
                  <a:schemeClr val="tx1"/>
                </a:solidFill>
              </a:rPr>
              <a:t>Falls </a:t>
            </a:r>
            <a:r>
              <a:rPr b="1" dirty="0">
                <a:solidFill>
                  <a:schemeClr val="tx1"/>
                </a:solidFill>
              </a:rPr>
              <a:t>&amp; Fractures</a:t>
            </a:r>
          </a:p>
        </p:txBody>
      </p:sp>
      <p:pic>
        <p:nvPicPr>
          <p:cNvPr id="1026" name="Picture 2" descr="http://www.nextavenue.org/wp-content/uploads/2015/05/975611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240" y="1310322"/>
            <a:ext cx="5437505" cy="35377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2"/>
          </p:nvPr>
        </p:nvSpPr>
        <p:spPr/>
        <p:txBody>
          <a:bodyPr/>
          <a:lstStyle/>
          <a:p>
            <a:fld id="{86CB4B4D-7CA3-9044-876B-883B54F8677D}" type="slidenum">
              <a:rPr lang="uk-UA" smtClean="0"/>
              <a:t>23</a:t>
            </a:fld>
            <a:endParaRPr lang="uk-UA"/>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xfrm>
            <a:off x="3581400" y="310396"/>
            <a:ext cx="4785718" cy="802124"/>
          </a:xfrm>
          <a:prstGeom prst="rect">
            <a:avLst/>
          </a:prstGeom>
        </p:spPr>
        <p:txBody>
          <a:bodyPr>
            <a:normAutofit/>
          </a:bodyPr>
          <a:lstStyle>
            <a:lvl1pPr>
              <a:defRPr sz="3400">
                <a:solidFill>
                  <a:srgbClr val="000000"/>
                </a:solidFill>
                <a:latin typeface="Zapfino"/>
                <a:ea typeface="Zapfino"/>
                <a:cs typeface="Zapfino"/>
                <a:sym typeface="Zapfino"/>
              </a:defRPr>
            </a:lvl1pPr>
          </a:lstStyle>
          <a:p>
            <a:r>
              <a:rPr dirty="0">
                <a:solidFill>
                  <a:srgbClr val="FFFFFF"/>
                </a:solidFill>
              </a:rPr>
              <a:t>Why do People </a:t>
            </a:r>
            <a:r>
              <a:rPr dirty="0" smtClean="0">
                <a:solidFill>
                  <a:srgbClr val="FFFFFF"/>
                </a:solidFill>
              </a:rPr>
              <a:t>fall</a:t>
            </a:r>
            <a:r>
              <a:rPr lang="en-US" dirty="0" smtClean="0">
                <a:solidFill>
                  <a:srgbClr val="FFFFFF"/>
                </a:solidFill>
              </a:rPr>
              <a:t>?</a:t>
            </a:r>
            <a:endParaRPr dirty="0">
              <a:solidFill>
                <a:srgbClr val="FFFFFF"/>
              </a:solidFill>
            </a:endParaRPr>
          </a:p>
        </p:txBody>
      </p:sp>
      <p:sp>
        <p:nvSpPr>
          <p:cNvPr id="123" name="Shape 123"/>
          <p:cNvSpPr>
            <a:spLocks noGrp="1"/>
          </p:cNvSpPr>
          <p:nvPr>
            <p:ph type="body" idx="1"/>
          </p:nvPr>
        </p:nvSpPr>
        <p:spPr>
          <a:xfrm>
            <a:off x="297181" y="1858567"/>
            <a:ext cx="8153399" cy="4018359"/>
          </a:xfrm>
          <a:prstGeom prst="rect">
            <a:avLst/>
          </a:prstGeom>
        </p:spPr>
        <p:txBody>
          <a:bodyPr>
            <a:noAutofit/>
          </a:bodyPr>
          <a:lstStyle/>
          <a:p>
            <a:pPr marL="0" indent="0" defTabSz="381998">
              <a:spcBef>
                <a:spcPts val="2320"/>
              </a:spcBef>
              <a:buNone/>
              <a:defRPr sz="3348">
                <a:solidFill>
                  <a:srgbClr val="000000"/>
                </a:solidFill>
              </a:defRPr>
            </a:pPr>
            <a:r>
              <a:rPr sz="3200" dirty="0">
                <a:solidFill>
                  <a:srgbClr val="000000"/>
                </a:solidFill>
              </a:rPr>
              <a:t>Several factors can lead to a fall and more seriously fractures</a:t>
            </a:r>
            <a:r>
              <a:rPr sz="4000" dirty="0">
                <a:solidFill>
                  <a:srgbClr val="000000"/>
                </a:solidFill>
              </a:rPr>
              <a:t/>
            </a:r>
            <a:br>
              <a:rPr sz="4000" dirty="0">
                <a:solidFill>
                  <a:srgbClr val="000000"/>
                </a:solidFill>
              </a:rPr>
            </a:br>
            <a:r>
              <a:rPr sz="2000" dirty="0">
                <a:solidFill>
                  <a:srgbClr val="000000"/>
                </a:solidFill>
              </a:rPr>
              <a:t/>
            </a:r>
            <a:br>
              <a:rPr sz="2000" dirty="0">
                <a:solidFill>
                  <a:srgbClr val="000000"/>
                </a:solidFill>
              </a:rPr>
            </a:br>
            <a:r>
              <a:rPr sz="2000" dirty="0">
                <a:solidFill>
                  <a:srgbClr val="000000"/>
                </a:solidFill>
              </a:rPr>
              <a:t>Increasing Age</a:t>
            </a:r>
            <a:br>
              <a:rPr sz="2000" dirty="0">
                <a:solidFill>
                  <a:srgbClr val="000000"/>
                </a:solidFill>
              </a:rPr>
            </a:br>
            <a:r>
              <a:rPr sz="2000" dirty="0">
                <a:solidFill>
                  <a:srgbClr val="000000"/>
                </a:solidFill>
              </a:rPr>
              <a:t>Reduced muscle mass and impaired strength and mobility</a:t>
            </a:r>
            <a:br>
              <a:rPr sz="2000" dirty="0">
                <a:solidFill>
                  <a:srgbClr val="000000"/>
                </a:solidFill>
              </a:rPr>
            </a:br>
            <a:r>
              <a:rPr sz="2000" dirty="0">
                <a:solidFill>
                  <a:srgbClr val="000000"/>
                </a:solidFill>
              </a:rPr>
              <a:t>Decreased bone density (Osteoporosis)</a:t>
            </a:r>
            <a:br>
              <a:rPr sz="2000" dirty="0">
                <a:solidFill>
                  <a:srgbClr val="000000"/>
                </a:solidFill>
              </a:rPr>
            </a:br>
            <a:r>
              <a:rPr sz="2000" dirty="0">
                <a:solidFill>
                  <a:srgbClr val="000000"/>
                </a:solidFill>
              </a:rPr>
              <a:t>Gait Disturbance due to a medical condition (stroke, arthritis)</a:t>
            </a:r>
            <a:br>
              <a:rPr sz="2000" dirty="0">
                <a:solidFill>
                  <a:srgbClr val="000000"/>
                </a:solidFill>
              </a:rPr>
            </a:br>
            <a:r>
              <a:rPr sz="2000" dirty="0">
                <a:solidFill>
                  <a:srgbClr val="000000"/>
                </a:solidFill>
              </a:rPr>
              <a:t>Visual &amp; Hearing Impairment</a:t>
            </a:r>
            <a:br>
              <a:rPr sz="2000" dirty="0">
                <a:solidFill>
                  <a:srgbClr val="000000"/>
                </a:solidFill>
              </a:rPr>
            </a:br>
            <a:r>
              <a:rPr sz="2000" dirty="0">
                <a:solidFill>
                  <a:srgbClr val="000000"/>
                </a:solidFill>
              </a:rPr>
              <a:t>Cognitive decline such as that seen in dementia</a:t>
            </a:r>
            <a:br>
              <a:rPr sz="2000" dirty="0">
                <a:solidFill>
                  <a:srgbClr val="000000"/>
                </a:solidFill>
              </a:rPr>
            </a:br>
            <a:r>
              <a:rPr sz="2000" dirty="0">
                <a:solidFill>
                  <a:srgbClr val="000000"/>
                </a:solidFill>
              </a:rPr>
              <a:t>Commonly used medicines such as those for blood pressure, heart, sedatives etc.</a:t>
            </a:r>
            <a:br>
              <a:rPr sz="2000" dirty="0">
                <a:solidFill>
                  <a:srgbClr val="000000"/>
                </a:solidFill>
              </a:rPr>
            </a:br>
            <a:r>
              <a:rPr sz="2000" dirty="0">
                <a:solidFill>
                  <a:srgbClr val="000000"/>
                </a:solidFill>
              </a:rPr>
              <a:t>Lack of use of assistive devices</a:t>
            </a:r>
            <a:br>
              <a:rPr sz="2000" dirty="0">
                <a:solidFill>
                  <a:srgbClr val="000000"/>
                </a:solidFill>
              </a:rPr>
            </a:br>
            <a:r>
              <a:rPr sz="2000" dirty="0">
                <a:solidFill>
                  <a:srgbClr val="000000"/>
                </a:solidFill>
              </a:rPr>
              <a:t>Environmental Hazards - Poor lighting, slippery surface, lose rugs and lack of fall-proofing of home</a:t>
            </a:r>
            <a:br>
              <a:rPr sz="2000" dirty="0">
                <a:solidFill>
                  <a:srgbClr val="000000"/>
                </a:solidFill>
              </a:rPr>
            </a:br>
            <a:r>
              <a:rPr sz="2000" dirty="0">
                <a:solidFill>
                  <a:srgbClr val="000000"/>
                </a:solidFill>
              </a:rPr>
              <a:t>Lack of community and family support</a:t>
            </a:r>
            <a:br>
              <a:rPr sz="2000" dirty="0">
                <a:solidFill>
                  <a:srgbClr val="000000"/>
                </a:solidFill>
              </a:rPr>
            </a:br>
            <a:r>
              <a:rPr sz="2000" dirty="0">
                <a:solidFill>
                  <a:srgbClr val="000000"/>
                </a:solidFill>
              </a:rPr>
              <a:t/>
            </a:r>
            <a:br>
              <a:rPr sz="2000" dirty="0">
                <a:solidFill>
                  <a:srgbClr val="000000"/>
                </a:solidFill>
              </a:rPr>
            </a:br>
            <a:endParaRPr sz="2000" dirty="0">
              <a:solidFill>
                <a:srgbClr val="000000"/>
              </a:solidFill>
            </a:endParaRPr>
          </a:p>
        </p:txBody>
      </p:sp>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a:p>
        </p:txBody>
      </p:sp>
    </p:spTree>
  </p:cSld>
  <p:clrMapOvr>
    <a:masterClrMapping/>
  </p:clrMapOvr>
  <mc:AlternateContent xmlns:mc="http://schemas.openxmlformats.org/markup-compatibility/2006">
    <mc:Choice xmlns:p15="http://schemas.microsoft.com/office/powerpoint/2012/main" xmlns="" Requires="p15">
      <p:transition spd="slow">
        <p15:prstTrans prst="fallOver"/>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a:xfrm>
            <a:off x="3383280" y="295156"/>
            <a:ext cx="5662018" cy="710684"/>
          </a:xfrm>
          <a:prstGeom prst="rect">
            <a:avLst/>
          </a:prstGeom>
        </p:spPr>
        <p:txBody>
          <a:bodyPr>
            <a:normAutofit/>
          </a:bodyPr>
          <a:lstStyle>
            <a:lvl1pPr>
              <a:defRPr sz="3400">
                <a:solidFill>
                  <a:srgbClr val="000000"/>
                </a:solidFill>
                <a:latin typeface="Zapfino"/>
                <a:ea typeface="Zapfino"/>
                <a:cs typeface="Zapfino"/>
                <a:sym typeface="Zapfino"/>
              </a:defRPr>
            </a:lvl1pPr>
          </a:lstStyle>
          <a:p>
            <a:r>
              <a:rPr sz="3200" dirty="0">
                <a:solidFill>
                  <a:srgbClr val="FFFFFF"/>
                </a:solidFill>
              </a:rPr>
              <a:t>What can happen with a </a:t>
            </a:r>
            <a:r>
              <a:rPr sz="3200" dirty="0" smtClean="0">
                <a:solidFill>
                  <a:srgbClr val="FFFFFF"/>
                </a:solidFill>
              </a:rPr>
              <a:t>fall</a:t>
            </a:r>
            <a:r>
              <a:rPr lang="en-US" sz="3200" dirty="0" smtClean="0">
                <a:solidFill>
                  <a:srgbClr val="FFFFFF"/>
                </a:solidFill>
              </a:rPr>
              <a:t>?</a:t>
            </a:r>
            <a:endParaRPr sz="3200" dirty="0">
              <a:solidFill>
                <a:srgbClr val="FFFFFF"/>
              </a:solidFill>
            </a:endParaRPr>
          </a:p>
        </p:txBody>
      </p:sp>
      <p:sp>
        <p:nvSpPr>
          <p:cNvPr id="126" name="Shape 126"/>
          <p:cNvSpPr>
            <a:spLocks noGrp="1"/>
          </p:cNvSpPr>
          <p:nvPr>
            <p:ph type="body" idx="1"/>
          </p:nvPr>
        </p:nvSpPr>
        <p:spPr>
          <a:xfrm>
            <a:off x="464820" y="1652827"/>
            <a:ext cx="8282940" cy="4018359"/>
          </a:xfrm>
          <a:prstGeom prst="rect">
            <a:avLst/>
          </a:prstGeom>
        </p:spPr>
        <p:txBody>
          <a:bodyPr>
            <a:noAutofit/>
          </a:bodyPr>
          <a:lstStyle/>
          <a:p>
            <a:pPr marL="0" indent="-164932" defTabSz="266987">
              <a:spcBef>
                <a:spcPts val="600"/>
              </a:spcBef>
              <a:buBlip>
                <a:blip r:embed="rId2"/>
              </a:buBlip>
              <a:defRPr sz="2340">
                <a:solidFill>
                  <a:srgbClr val="000000"/>
                </a:solidFill>
              </a:defRPr>
            </a:pPr>
            <a:r>
              <a:rPr sz="1900" dirty="0"/>
              <a:t>Falls  in the elderly are common and can lead to </a:t>
            </a:r>
            <a:r>
              <a:rPr sz="1900" b="1" dirty="0"/>
              <a:t>serious and life threatening injuries such as head injury, fractures, bleeding leading to serious disability and death</a:t>
            </a:r>
          </a:p>
          <a:p>
            <a:pPr marL="0" indent="-164932" defTabSz="266987">
              <a:spcBef>
                <a:spcPts val="600"/>
              </a:spcBef>
              <a:buBlip>
                <a:blip r:embed="rId2"/>
              </a:buBlip>
              <a:defRPr sz="2340">
                <a:solidFill>
                  <a:srgbClr val="000000"/>
                </a:solidFill>
              </a:defRPr>
            </a:pPr>
            <a:r>
              <a:rPr sz="1900" dirty="0"/>
              <a:t>Falls are the leading cause of a move to skilled-care facilities - </a:t>
            </a:r>
            <a:r>
              <a:rPr sz="1900" b="1" dirty="0"/>
              <a:t>Nursing Home</a:t>
            </a:r>
            <a:r>
              <a:rPr sz="1900" dirty="0"/>
              <a:t> </a:t>
            </a:r>
            <a:r>
              <a:rPr sz="1900" dirty="0" err="1"/>
              <a:t>etc</a:t>
            </a:r>
            <a:endParaRPr sz="1900" dirty="0"/>
          </a:p>
          <a:p>
            <a:pPr marL="0" indent="-164932" defTabSz="266987">
              <a:spcBef>
                <a:spcPts val="600"/>
              </a:spcBef>
              <a:buBlip>
                <a:blip r:embed="rId2"/>
              </a:buBlip>
              <a:defRPr sz="2340">
                <a:solidFill>
                  <a:srgbClr val="000000"/>
                </a:solidFill>
              </a:defRPr>
            </a:pPr>
            <a:r>
              <a:rPr sz="1900" dirty="0"/>
              <a:t>Falls often result in </a:t>
            </a:r>
            <a:r>
              <a:rPr sz="1900" b="1" dirty="0"/>
              <a:t>Chronic or Worsening Pain</a:t>
            </a:r>
            <a:endParaRPr sz="1900" dirty="0"/>
          </a:p>
          <a:p>
            <a:pPr marL="0" indent="-164932" defTabSz="266987">
              <a:spcBef>
                <a:spcPts val="600"/>
              </a:spcBef>
              <a:buBlip>
                <a:blip r:embed="rId2"/>
              </a:buBlip>
              <a:defRPr sz="2340">
                <a:solidFill>
                  <a:srgbClr val="000000"/>
                </a:solidFill>
              </a:defRPr>
            </a:pPr>
            <a:r>
              <a:rPr sz="1900" dirty="0"/>
              <a:t>Falls involving a hip fracture lead to </a:t>
            </a:r>
            <a:r>
              <a:rPr sz="1900" b="1" dirty="0"/>
              <a:t>10-15% reduction in life expectancy</a:t>
            </a:r>
            <a:endParaRPr sz="1900" dirty="0"/>
          </a:p>
          <a:p>
            <a:pPr marL="0" indent="-164932" defTabSz="266987">
              <a:spcBef>
                <a:spcPts val="600"/>
              </a:spcBef>
              <a:buBlip>
                <a:blip r:embed="rId2"/>
              </a:buBlip>
              <a:defRPr sz="2340">
                <a:solidFill>
                  <a:srgbClr val="000000"/>
                </a:solidFill>
              </a:defRPr>
            </a:pPr>
            <a:r>
              <a:rPr sz="1900" dirty="0"/>
              <a:t>Older adults who fall are likely to </a:t>
            </a:r>
            <a:r>
              <a:rPr sz="1900" b="1" dirty="0"/>
              <a:t>worry about the future and loss of independence</a:t>
            </a:r>
            <a:endParaRPr sz="1900" dirty="0"/>
          </a:p>
          <a:p>
            <a:pPr marL="0" indent="-164932" defTabSz="266987">
              <a:spcBef>
                <a:spcPts val="600"/>
              </a:spcBef>
              <a:buBlip>
                <a:blip r:embed="rId2"/>
              </a:buBlip>
              <a:defRPr sz="2340">
                <a:solidFill>
                  <a:srgbClr val="000000"/>
                </a:solidFill>
              </a:defRPr>
            </a:pPr>
            <a:r>
              <a:rPr sz="1900" dirty="0"/>
              <a:t>Loss of self-esteem and mobility leads to </a:t>
            </a:r>
            <a:r>
              <a:rPr sz="1900" b="1" dirty="0"/>
              <a:t>inability to perform activities of daily living</a:t>
            </a:r>
            <a:endParaRPr sz="1900" dirty="0"/>
          </a:p>
          <a:p>
            <a:pPr marL="0" indent="-164932" defTabSz="266987">
              <a:spcBef>
                <a:spcPts val="600"/>
              </a:spcBef>
              <a:buBlip>
                <a:blip r:embed="rId2"/>
              </a:buBlip>
              <a:defRPr sz="2340">
                <a:solidFill>
                  <a:srgbClr val="000000"/>
                </a:solidFill>
              </a:defRPr>
            </a:pPr>
            <a:r>
              <a:rPr sz="1900" dirty="0"/>
              <a:t>Patients who fall once are likely to fall again with </a:t>
            </a:r>
            <a:r>
              <a:rPr sz="1900" b="1" dirty="0"/>
              <a:t>escalating disability and death</a:t>
            </a:r>
            <a:endParaRPr sz="1900" dirty="0"/>
          </a:p>
          <a:p>
            <a:pPr marL="0" indent="-164932" defTabSz="266987">
              <a:spcBef>
                <a:spcPts val="600"/>
              </a:spcBef>
              <a:buBlip>
                <a:blip r:embed="rId2"/>
              </a:buBlip>
              <a:defRPr sz="2340">
                <a:solidFill>
                  <a:srgbClr val="000000"/>
                </a:solidFill>
              </a:defRPr>
            </a:pPr>
            <a:r>
              <a:rPr sz="1900" dirty="0"/>
              <a:t>Elderly who fall are less likely like </a:t>
            </a:r>
            <a:r>
              <a:rPr sz="1900" b="1" dirty="0"/>
              <a:t>to involve in exercising or socializing</a:t>
            </a:r>
          </a:p>
          <a:p>
            <a:pPr marL="0" indent="-164932" defTabSz="266987">
              <a:spcBef>
                <a:spcPts val="600"/>
              </a:spcBef>
              <a:buBlip>
                <a:blip r:embed="rId2"/>
              </a:buBlip>
              <a:defRPr sz="2340">
                <a:solidFill>
                  <a:srgbClr val="000000"/>
                </a:solidFill>
              </a:defRPr>
            </a:pPr>
            <a:r>
              <a:rPr sz="1900" b="1" dirty="0"/>
              <a:t>Huge Financial cost, $100 billion yearly</a:t>
            </a:r>
          </a:p>
        </p:txBody>
      </p:sp>
      <p:sp>
        <p:nvSpPr>
          <p:cNvPr id="2" name="Slide Number Placeholder 1"/>
          <p:cNvSpPr>
            <a:spLocks noGrp="1"/>
          </p:cNvSpPr>
          <p:nvPr>
            <p:ph type="sldNum" sz="quarter" idx="2"/>
          </p:nvPr>
        </p:nvSpPr>
        <p:spPr/>
        <p:txBody>
          <a:bodyPr/>
          <a:lstStyle/>
          <a:p>
            <a:fld id="{86CB4B4D-7CA3-9044-876B-883B54F8677D}" type="slidenum">
              <a:rPr lang="uk-UA" smtClean="0"/>
              <a:pPr/>
              <a:t>25</a:t>
            </a:fld>
            <a:endParaRPr lang="uk-UA"/>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500">
        <p15:prstTrans prst="fallOve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xfrm>
            <a:off x="3444240" y="521493"/>
            <a:ext cx="5623560" cy="431007"/>
          </a:xfrm>
          <a:prstGeom prst="rect">
            <a:avLst/>
          </a:prstGeom>
        </p:spPr>
        <p:txBody>
          <a:bodyPr>
            <a:noAutofit/>
          </a:bodyPr>
          <a:lstStyle>
            <a:lvl1pPr defTabSz="519937">
              <a:defRPr sz="3559">
                <a:solidFill>
                  <a:srgbClr val="000000"/>
                </a:solidFill>
                <a:effectLst>
                  <a:outerShdw blurRad="56514" dist="11303" dir="5400000" rotWithShape="0">
                    <a:srgbClr val="000000">
                      <a:alpha val="30000"/>
                    </a:srgbClr>
                  </a:outerShdw>
                </a:effectLst>
                <a:latin typeface="Zapfino"/>
                <a:ea typeface="Zapfino"/>
                <a:cs typeface="Zapfino"/>
                <a:sym typeface="Zapfino"/>
              </a:defRPr>
            </a:lvl1pPr>
          </a:lstStyle>
          <a:p>
            <a:r>
              <a:rPr sz="2400" b="1" dirty="0">
                <a:solidFill>
                  <a:srgbClr val="FFFFFF"/>
                </a:solidFill>
              </a:rPr>
              <a:t>How to Prevent Falls and </a:t>
            </a:r>
            <a:r>
              <a:rPr sz="2400" b="1" dirty="0" smtClean="0">
                <a:solidFill>
                  <a:srgbClr val="FFFFFF"/>
                </a:solidFill>
              </a:rPr>
              <a:t>Fractures</a:t>
            </a:r>
            <a:r>
              <a:rPr lang="en-US" sz="2400" b="1" dirty="0" smtClean="0">
                <a:solidFill>
                  <a:srgbClr val="FFFFFF"/>
                </a:solidFill>
              </a:rPr>
              <a:t>?</a:t>
            </a:r>
            <a:endParaRPr sz="2400" b="1" dirty="0">
              <a:solidFill>
                <a:srgbClr val="FFFFFF"/>
              </a:solidFill>
            </a:endParaRPr>
          </a:p>
        </p:txBody>
      </p:sp>
      <p:sp>
        <p:nvSpPr>
          <p:cNvPr id="129" name="Shape 129"/>
          <p:cNvSpPr>
            <a:spLocks noGrp="1"/>
          </p:cNvSpPr>
          <p:nvPr>
            <p:ph type="body" idx="1"/>
          </p:nvPr>
        </p:nvSpPr>
        <p:spPr>
          <a:xfrm>
            <a:off x="335281" y="952500"/>
            <a:ext cx="8252459" cy="5293177"/>
          </a:xfrm>
          <a:prstGeom prst="rect">
            <a:avLst/>
          </a:prstGeom>
        </p:spPr>
        <p:txBody>
          <a:bodyPr>
            <a:noAutofit/>
          </a:bodyPr>
          <a:lstStyle/>
          <a:p>
            <a:pPr marL="0" indent="0" defTabSz="221806">
              <a:spcBef>
                <a:spcPts val="0"/>
              </a:spcBef>
              <a:buNone/>
              <a:defRPr sz="1998">
                <a:solidFill>
                  <a:srgbClr val="000000"/>
                </a:solidFill>
              </a:defRPr>
            </a:pPr>
            <a:r>
              <a:rPr sz="1800" b="1" dirty="0">
                <a:solidFill>
                  <a:srgbClr val="000000"/>
                </a:solidFill>
              </a:rPr>
              <a:t>Take Care of yourself</a:t>
            </a:r>
            <a:r>
              <a:rPr sz="1800" dirty="0">
                <a:solidFill>
                  <a:srgbClr val="000000"/>
                </a:solidFill>
              </a:rPr>
              <a:t/>
            </a:r>
            <a:br>
              <a:rPr sz="1800" dirty="0">
                <a:solidFill>
                  <a:srgbClr val="000000"/>
                </a:solidFill>
              </a:rPr>
            </a:br>
            <a:r>
              <a:rPr sz="1800" dirty="0">
                <a:solidFill>
                  <a:srgbClr val="000000"/>
                </a:solidFill>
              </a:rPr>
              <a:t>Regular </a:t>
            </a:r>
            <a:r>
              <a:rPr sz="1800" dirty="0" smtClean="0">
                <a:solidFill>
                  <a:srgbClr val="000000"/>
                </a:solidFill>
              </a:rPr>
              <a:t>exercise</a:t>
            </a:r>
            <a:r>
              <a:rPr lang="en-US" sz="1800" dirty="0" smtClean="0">
                <a:solidFill>
                  <a:srgbClr val="000000"/>
                </a:solidFill>
              </a:rPr>
              <a:t>, </a:t>
            </a:r>
            <a:r>
              <a:rPr sz="1800" dirty="0" smtClean="0">
                <a:solidFill>
                  <a:srgbClr val="000000"/>
                </a:solidFill>
              </a:rPr>
              <a:t>Good </a:t>
            </a:r>
            <a:r>
              <a:rPr sz="1800" dirty="0">
                <a:solidFill>
                  <a:srgbClr val="000000"/>
                </a:solidFill>
              </a:rPr>
              <a:t>Nutrition - Balanced Diet, Vitamins, Calcium </a:t>
            </a:r>
            <a:r>
              <a:rPr sz="1800" dirty="0" smtClean="0">
                <a:solidFill>
                  <a:srgbClr val="000000"/>
                </a:solidFill>
              </a:rPr>
              <a:t>etc.</a:t>
            </a:r>
            <a:r>
              <a:rPr lang="en-US" sz="1800" dirty="0" smtClean="0">
                <a:solidFill>
                  <a:srgbClr val="000000"/>
                </a:solidFill>
              </a:rPr>
              <a:t> </a:t>
            </a:r>
            <a:r>
              <a:rPr sz="1800" dirty="0" smtClean="0">
                <a:solidFill>
                  <a:srgbClr val="000000"/>
                </a:solidFill>
              </a:rPr>
              <a:t>Avoid </a:t>
            </a:r>
            <a:r>
              <a:rPr sz="1800" dirty="0">
                <a:solidFill>
                  <a:srgbClr val="000000"/>
                </a:solidFill>
              </a:rPr>
              <a:t>over the counter medicines and always ask your doctor about medicine and side </a:t>
            </a:r>
            <a:r>
              <a:rPr sz="1800" dirty="0" smtClean="0">
                <a:solidFill>
                  <a:srgbClr val="000000"/>
                </a:solidFill>
              </a:rPr>
              <a:t>effects</a:t>
            </a:r>
            <a:r>
              <a:rPr lang="en-US" sz="1800" dirty="0" smtClean="0">
                <a:solidFill>
                  <a:srgbClr val="000000"/>
                </a:solidFill>
              </a:rPr>
              <a:t>. </a:t>
            </a:r>
            <a:r>
              <a:rPr sz="1800" dirty="0" smtClean="0">
                <a:solidFill>
                  <a:srgbClr val="000000"/>
                </a:solidFill>
              </a:rPr>
              <a:t>Take </a:t>
            </a:r>
            <a:r>
              <a:rPr sz="1800" dirty="0">
                <a:solidFill>
                  <a:srgbClr val="000000"/>
                </a:solidFill>
              </a:rPr>
              <a:t>care of your eyes and </a:t>
            </a:r>
            <a:r>
              <a:rPr sz="1800" dirty="0" smtClean="0">
                <a:solidFill>
                  <a:srgbClr val="000000"/>
                </a:solidFill>
              </a:rPr>
              <a:t>hearing</a:t>
            </a:r>
            <a:r>
              <a:rPr lang="en-US" sz="1800" dirty="0" smtClean="0">
                <a:solidFill>
                  <a:srgbClr val="000000"/>
                </a:solidFill>
              </a:rPr>
              <a:t>. </a:t>
            </a:r>
            <a:r>
              <a:rPr sz="1800" dirty="0" smtClean="0">
                <a:solidFill>
                  <a:srgbClr val="000000"/>
                </a:solidFill>
              </a:rPr>
              <a:t>Fall </a:t>
            </a:r>
            <a:r>
              <a:rPr sz="1800" dirty="0">
                <a:solidFill>
                  <a:srgbClr val="000000"/>
                </a:solidFill>
              </a:rPr>
              <a:t>Proof your </a:t>
            </a:r>
            <a:r>
              <a:rPr sz="1800" dirty="0" smtClean="0">
                <a:solidFill>
                  <a:srgbClr val="000000"/>
                </a:solidFill>
              </a:rPr>
              <a:t>home</a:t>
            </a:r>
            <a:r>
              <a:rPr lang="en-US" sz="1800" dirty="0" smtClean="0">
                <a:solidFill>
                  <a:srgbClr val="000000"/>
                </a:solidFill>
              </a:rPr>
              <a:t>. </a:t>
            </a:r>
            <a:r>
              <a:rPr sz="1800" dirty="0" smtClean="0">
                <a:solidFill>
                  <a:srgbClr val="000000"/>
                </a:solidFill>
              </a:rPr>
              <a:t>Consider </a:t>
            </a:r>
            <a:r>
              <a:rPr sz="1800" dirty="0" err="1">
                <a:solidFill>
                  <a:srgbClr val="000000"/>
                </a:solidFill>
              </a:rPr>
              <a:t>LifeAlert</a:t>
            </a:r>
            <a:r>
              <a:rPr sz="1800" dirty="0">
                <a:solidFill>
                  <a:srgbClr val="000000"/>
                </a:solidFill>
              </a:rPr>
              <a:t> or other community </a:t>
            </a:r>
            <a:r>
              <a:rPr sz="1800" dirty="0" smtClean="0">
                <a:solidFill>
                  <a:srgbClr val="000000"/>
                </a:solidFill>
              </a:rPr>
              <a:t>resources</a:t>
            </a:r>
            <a:r>
              <a:rPr sz="1800" dirty="0">
                <a:solidFill>
                  <a:srgbClr val="000000"/>
                </a:solidFill>
              </a:rPr>
              <a:t/>
            </a:r>
            <a:br>
              <a:rPr sz="1800" dirty="0">
                <a:solidFill>
                  <a:srgbClr val="000000"/>
                </a:solidFill>
              </a:rPr>
            </a:br>
            <a:endParaRPr lang="en-US" sz="800" dirty="0" smtClean="0">
              <a:solidFill>
                <a:srgbClr val="000000"/>
              </a:solidFill>
            </a:endParaRPr>
          </a:p>
          <a:p>
            <a:pPr marL="0" indent="0" defTabSz="221806">
              <a:spcBef>
                <a:spcPts val="0"/>
              </a:spcBef>
              <a:buNone/>
              <a:defRPr sz="1998">
                <a:solidFill>
                  <a:srgbClr val="000000"/>
                </a:solidFill>
              </a:defRPr>
            </a:pPr>
            <a:r>
              <a:rPr sz="1800" b="1" dirty="0" smtClean="0">
                <a:solidFill>
                  <a:srgbClr val="000000"/>
                </a:solidFill>
              </a:rPr>
              <a:t>Outdoor </a:t>
            </a:r>
            <a:r>
              <a:rPr sz="1800" b="1" dirty="0">
                <a:solidFill>
                  <a:srgbClr val="000000"/>
                </a:solidFill>
              </a:rPr>
              <a:t>safety tips</a:t>
            </a:r>
            <a:r>
              <a:rPr sz="1800" dirty="0">
                <a:solidFill>
                  <a:srgbClr val="000000"/>
                </a:solidFill>
              </a:rPr>
              <a:t/>
            </a:r>
            <a:br>
              <a:rPr sz="1800" dirty="0">
                <a:solidFill>
                  <a:srgbClr val="000000"/>
                </a:solidFill>
              </a:rPr>
            </a:br>
            <a:r>
              <a:rPr sz="1800" dirty="0">
                <a:solidFill>
                  <a:srgbClr val="000000"/>
                </a:solidFill>
              </a:rPr>
              <a:t>Use a walker or cane for added stability especially in bad </a:t>
            </a:r>
            <a:r>
              <a:rPr sz="1800" dirty="0" smtClean="0">
                <a:solidFill>
                  <a:srgbClr val="000000"/>
                </a:solidFill>
              </a:rPr>
              <a:t>weather</a:t>
            </a:r>
            <a:r>
              <a:rPr lang="en-US" sz="1800" dirty="0" smtClean="0">
                <a:solidFill>
                  <a:srgbClr val="000000"/>
                </a:solidFill>
              </a:rPr>
              <a:t>. </a:t>
            </a:r>
            <a:r>
              <a:rPr sz="1800" dirty="0" smtClean="0">
                <a:solidFill>
                  <a:srgbClr val="000000"/>
                </a:solidFill>
              </a:rPr>
              <a:t>Wear </a:t>
            </a:r>
            <a:r>
              <a:rPr sz="1800" dirty="0">
                <a:solidFill>
                  <a:srgbClr val="000000"/>
                </a:solidFill>
              </a:rPr>
              <a:t>warm boots with rubber soles for added </a:t>
            </a:r>
            <a:r>
              <a:rPr sz="1800" dirty="0" smtClean="0">
                <a:solidFill>
                  <a:srgbClr val="000000"/>
                </a:solidFill>
              </a:rPr>
              <a:t>traction</a:t>
            </a:r>
            <a:r>
              <a:rPr lang="en-US" sz="1800" dirty="0" smtClean="0">
                <a:solidFill>
                  <a:srgbClr val="000000"/>
                </a:solidFill>
              </a:rPr>
              <a:t>. </a:t>
            </a:r>
            <a:r>
              <a:rPr sz="1800" dirty="0" smtClean="0">
                <a:solidFill>
                  <a:srgbClr val="000000"/>
                </a:solidFill>
              </a:rPr>
              <a:t>Be </a:t>
            </a:r>
            <a:r>
              <a:rPr sz="1800" dirty="0">
                <a:solidFill>
                  <a:srgbClr val="000000"/>
                </a:solidFill>
              </a:rPr>
              <a:t>aware of your </a:t>
            </a:r>
            <a:r>
              <a:rPr sz="1800" dirty="0" smtClean="0">
                <a:solidFill>
                  <a:srgbClr val="000000"/>
                </a:solidFill>
              </a:rPr>
              <a:t>surroundings</a:t>
            </a:r>
            <a:r>
              <a:rPr lang="en-US" sz="1800" dirty="0" smtClean="0">
                <a:solidFill>
                  <a:srgbClr val="000000"/>
                </a:solidFill>
              </a:rPr>
              <a:t>. </a:t>
            </a:r>
            <a:r>
              <a:rPr sz="1800" dirty="0" smtClean="0">
                <a:solidFill>
                  <a:srgbClr val="000000"/>
                </a:solidFill>
              </a:rPr>
              <a:t>Use </a:t>
            </a:r>
            <a:r>
              <a:rPr sz="1800" dirty="0">
                <a:solidFill>
                  <a:srgbClr val="000000"/>
                </a:solidFill>
              </a:rPr>
              <a:t>24-hour pharmacies &amp; grocery stores that deliver (in bad weather especially</a:t>
            </a:r>
            <a:r>
              <a:rPr sz="1800" dirty="0" smtClean="0">
                <a:solidFill>
                  <a:srgbClr val="000000"/>
                </a:solidFill>
              </a:rPr>
              <a:t>)</a:t>
            </a:r>
            <a:r>
              <a:rPr lang="en-US" sz="1800" dirty="0" smtClean="0">
                <a:solidFill>
                  <a:srgbClr val="000000"/>
                </a:solidFill>
              </a:rPr>
              <a:t>. </a:t>
            </a:r>
            <a:r>
              <a:rPr sz="1800" dirty="0" smtClean="0">
                <a:solidFill>
                  <a:srgbClr val="000000"/>
                </a:solidFill>
              </a:rPr>
              <a:t>Keep </a:t>
            </a:r>
            <a:r>
              <a:rPr sz="1800" dirty="0">
                <a:solidFill>
                  <a:srgbClr val="000000"/>
                </a:solidFill>
              </a:rPr>
              <a:t>your hands clutter </a:t>
            </a:r>
            <a:r>
              <a:rPr sz="1800" dirty="0" smtClean="0">
                <a:solidFill>
                  <a:srgbClr val="000000"/>
                </a:solidFill>
              </a:rPr>
              <a:t>free</a:t>
            </a:r>
            <a:endParaRPr lang="en-US" sz="1800" dirty="0" smtClean="0">
              <a:solidFill>
                <a:srgbClr val="000000"/>
              </a:solidFill>
            </a:endParaRPr>
          </a:p>
          <a:p>
            <a:pPr marL="0" indent="0" defTabSz="221806">
              <a:spcBef>
                <a:spcPts val="0"/>
              </a:spcBef>
              <a:buNone/>
              <a:defRPr sz="1998">
                <a:solidFill>
                  <a:srgbClr val="000000"/>
                </a:solidFill>
              </a:defRPr>
            </a:pPr>
            <a:endParaRPr sz="800" dirty="0">
              <a:solidFill>
                <a:srgbClr val="000000"/>
              </a:solidFill>
              <a:latin typeface="Times New Roman"/>
              <a:ea typeface="Times New Roman"/>
              <a:cs typeface="Times New Roman"/>
              <a:sym typeface="Times New Roman"/>
            </a:endParaRPr>
          </a:p>
          <a:p>
            <a:pPr marL="0" indent="0" defTabSz="221806">
              <a:spcBef>
                <a:spcPts val="0"/>
              </a:spcBef>
              <a:buNone/>
              <a:defRPr sz="1998">
                <a:solidFill>
                  <a:srgbClr val="000000"/>
                </a:solidFill>
              </a:defRPr>
            </a:pPr>
            <a:r>
              <a:rPr sz="1800" b="1" dirty="0">
                <a:solidFill>
                  <a:srgbClr val="000000"/>
                </a:solidFill>
                <a:latin typeface="Times New Roman"/>
                <a:ea typeface="Times New Roman"/>
                <a:cs typeface="Times New Roman"/>
                <a:sym typeface="Times New Roman"/>
              </a:rPr>
              <a:t>Indoor Safety Tips</a:t>
            </a:r>
            <a:r>
              <a:rPr sz="1800" dirty="0">
                <a:solidFill>
                  <a:srgbClr val="000000"/>
                </a:solidFill>
                <a:latin typeface="Times New Roman"/>
                <a:ea typeface="Times New Roman"/>
                <a:cs typeface="Times New Roman"/>
                <a:sym typeface="Times New Roman"/>
              </a:rPr>
              <a:t/>
            </a:r>
            <a:br>
              <a:rPr sz="1800" dirty="0">
                <a:solidFill>
                  <a:srgbClr val="000000"/>
                </a:solidFill>
                <a:latin typeface="Times New Roman"/>
                <a:ea typeface="Times New Roman"/>
                <a:cs typeface="Times New Roman"/>
                <a:sym typeface="Times New Roman"/>
              </a:rPr>
            </a:br>
            <a:r>
              <a:rPr sz="1800" dirty="0">
                <a:solidFill>
                  <a:srgbClr val="000000"/>
                </a:solidFill>
              </a:rPr>
              <a:t>Keep all rooms free from clutter, especially the </a:t>
            </a:r>
            <a:r>
              <a:rPr sz="1800" dirty="0" smtClean="0">
                <a:solidFill>
                  <a:srgbClr val="000000"/>
                </a:solidFill>
              </a:rPr>
              <a:t>floors.</a:t>
            </a:r>
            <a:r>
              <a:rPr lang="en-US" sz="1800" dirty="0" smtClean="0">
                <a:solidFill>
                  <a:srgbClr val="000000"/>
                </a:solidFill>
              </a:rPr>
              <a:t> </a:t>
            </a:r>
            <a:r>
              <a:rPr sz="1800" dirty="0" smtClean="0">
                <a:solidFill>
                  <a:srgbClr val="000000"/>
                </a:solidFill>
              </a:rPr>
              <a:t>Check </a:t>
            </a:r>
            <a:r>
              <a:rPr sz="1800" dirty="0">
                <a:solidFill>
                  <a:srgbClr val="000000"/>
                </a:solidFill>
              </a:rPr>
              <a:t>that all carpets and area rugs have skid-proof backing or are tacked to the </a:t>
            </a:r>
            <a:r>
              <a:rPr sz="1800" dirty="0" smtClean="0">
                <a:solidFill>
                  <a:srgbClr val="000000"/>
                </a:solidFill>
              </a:rPr>
              <a:t>floor</a:t>
            </a:r>
            <a:r>
              <a:rPr lang="en-US" sz="1800" dirty="0" smtClean="0">
                <a:solidFill>
                  <a:srgbClr val="000000"/>
                </a:solidFill>
              </a:rPr>
              <a:t>. </a:t>
            </a:r>
            <a:r>
              <a:rPr sz="1800" dirty="0" smtClean="0">
                <a:solidFill>
                  <a:srgbClr val="000000"/>
                </a:solidFill>
              </a:rPr>
              <a:t>Keep </a:t>
            </a:r>
            <a:r>
              <a:rPr sz="1800" dirty="0">
                <a:solidFill>
                  <a:srgbClr val="000000"/>
                </a:solidFill>
              </a:rPr>
              <a:t>electrical and telephone cords and wires out of </a:t>
            </a:r>
            <a:r>
              <a:rPr sz="1800" dirty="0" smtClean="0">
                <a:solidFill>
                  <a:srgbClr val="000000"/>
                </a:solidFill>
              </a:rPr>
              <a:t>walkways</a:t>
            </a:r>
            <a:r>
              <a:rPr lang="en-US" sz="1800" dirty="0" smtClean="0">
                <a:solidFill>
                  <a:srgbClr val="000000"/>
                </a:solidFill>
              </a:rPr>
              <a:t> </a:t>
            </a:r>
            <a:r>
              <a:rPr sz="1800" dirty="0" smtClean="0">
                <a:solidFill>
                  <a:srgbClr val="000000"/>
                </a:solidFill>
              </a:rPr>
              <a:t>Be </a:t>
            </a:r>
            <a:r>
              <a:rPr sz="1800" dirty="0">
                <a:solidFill>
                  <a:srgbClr val="000000"/>
                </a:solidFill>
              </a:rPr>
              <a:t>sure that all stairwells are adequately lit and that stairs have handrails on both </a:t>
            </a:r>
            <a:r>
              <a:rPr sz="1800" dirty="0" smtClean="0">
                <a:solidFill>
                  <a:srgbClr val="000000"/>
                </a:solidFill>
              </a:rPr>
              <a:t>sides.</a:t>
            </a:r>
            <a:r>
              <a:rPr lang="en-US" sz="1800" dirty="0" smtClean="0">
                <a:solidFill>
                  <a:srgbClr val="000000"/>
                </a:solidFill>
              </a:rPr>
              <a:t> </a:t>
            </a:r>
            <a:r>
              <a:rPr sz="1800" dirty="0" smtClean="0">
                <a:solidFill>
                  <a:srgbClr val="000000"/>
                </a:solidFill>
              </a:rPr>
              <a:t>Use </a:t>
            </a:r>
            <a:r>
              <a:rPr sz="1800" dirty="0">
                <a:solidFill>
                  <a:srgbClr val="000000"/>
                </a:solidFill>
              </a:rPr>
              <a:t>bright light bulbs in your </a:t>
            </a:r>
            <a:r>
              <a:rPr sz="1800" dirty="0" smtClean="0">
                <a:solidFill>
                  <a:srgbClr val="000000"/>
                </a:solidFill>
              </a:rPr>
              <a:t>home</a:t>
            </a:r>
            <a:r>
              <a:rPr lang="en-US" sz="1800" dirty="0" smtClean="0">
                <a:solidFill>
                  <a:srgbClr val="000000"/>
                </a:solidFill>
              </a:rPr>
              <a:t>. </a:t>
            </a:r>
            <a:r>
              <a:rPr sz="1800" dirty="0" smtClean="0">
                <a:solidFill>
                  <a:srgbClr val="000000"/>
                </a:solidFill>
              </a:rPr>
              <a:t>Assistive </a:t>
            </a:r>
            <a:r>
              <a:rPr sz="1800" dirty="0">
                <a:solidFill>
                  <a:srgbClr val="000000"/>
                </a:solidFill>
              </a:rPr>
              <a:t>devices for </a:t>
            </a:r>
            <a:r>
              <a:rPr sz="1800" dirty="0" smtClean="0">
                <a:solidFill>
                  <a:srgbClr val="000000"/>
                </a:solidFill>
              </a:rPr>
              <a:t>bathroom</a:t>
            </a:r>
            <a:r>
              <a:rPr lang="en-US" sz="1800" dirty="0" smtClean="0">
                <a:solidFill>
                  <a:srgbClr val="000000"/>
                </a:solidFill>
              </a:rPr>
              <a:t>. </a:t>
            </a:r>
            <a:r>
              <a:rPr sz="1800" dirty="0" smtClean="0">
                <a:solidFill>
                  <a:srgbClr val="000000"/>
                </a:solidFill>
              </a:rPr>
              <a:t>Portable </a:t>
            </a:r>
            <a:r>
              <a:rPr sz="1800" dirty="0">
                <a:solidFill>
                  <a:srgbClr val="000000"/>
                </a:solidFill>
              </a:rPr>
              <a:t>or cellular Phone at hand all the </a:t>
            </a:r>
            <a:r>
              <a:rPr sz="1800" dirty="0" smtClean="0">
                <a:solidFill>
                  <a:srgbClr val="000000"/>
                </a:solidFill>
              </a:rPr>
              <a:t>time</a:t>
            </a:r>
            <a:r>
              <a:rPr lang="en-US" sz="1800" dirty="0" smtClean="0">
                <a:solidFill>
                  <a:srgbClr val="000000"/>
                </a:solidFill>
              </a:rPr>
              <a:t>.</a:t>
            </a:r>
            <a:endParaRPr sz="1800" dirty="0">
              <a:solidFill>
                <a:srgbClr val="000000"/>
              </a:solidFill>
            </a:endParaRPr>
          </a:p>
        </p:txBody>
      </p:sp>
      <p:sp>
        <p:nvSpPr>
          <p:cNvPr id="2" name="Slide Number Placeholder 1"/>
          <p:cNvSpPr>
            <a:spLocks noGrp="1"/>
          </p:cNvSpPr>
          <p:nvPr>
            <p:ph type="sldNum" sz="quarter" idx="2"/>
          </p:nvPr>
        </p:nvSpPr>
        <p:spPr/>
        <p:txBody>
          <a:bodyPr/>
          <a:lstStyle/>
          <a:p>
            <a:fld id="{86CB4B4D-7CA3-9044-876B-883B54F8677D}" type="slidenum">
              <a:rPr lang="uk-UA" smtClean="0"/>
              <a:pPr/>
              <a:t>26</a:t>
            </a:fld>
            <a:endParaRPr lang="uk-UA"/>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500">
        <p15:prstTrans prst="fallOver"/>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27</a:t>
            </a:fld>
            <a:endParaRPr lang="en-US"/>
          </a:p>
        </p:txBody>
      </p:sp>
      <p:sp>
        <p:nvSpPr>
          <p:cNvPr id="5" name="Content Placeholder 2"/>
          <p:cNvSpPr txBox="1">
            <a:spLocks/>
          </p:cNvSpPr>
          <p:nvPr/>
        </p:nvSpPr>
        <p:spPr>
          <a:xfrm>
            <a:off x="644904" y="1512315"/>
            <a:ext cx="78867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000000"/>
                </a:solidFill>
              </a:rPr>
              <a:t>Four Priorities for 2017</a:t>
            </a:r>
            <a:endParaRPr lang="en-US" dirty="0" smtClean="0">
              <a:solidFill>
                <a:srgbClr val="000000"/>
              </a:solidFill>
            </a:endParaRPr>
          </a:p>
          <a:p>
            <a:pPr marL="514350" indent="-514350">
              <a:buFont typeface="+mj-lt"/>
              <a:buAutoNum type="arabicPeriod"/>
            </a:pPr>
            <a:r>
              <a:rPr lang="en-US" b="1" dirty="0" smtClean="0">
                <a:solidFill>
                  <a:srgbClr val="000000"/>
                </a:solidFill>
              </a:rPr>
              <a:t>At least 50% of Tajnid to attend monthly meetings where we </a:t>
            </a:r>
            <a:r>
              <a:rPr lang="en-US" b="1" smtClean="0">
                <a:solidFill>
                  <a:srgbClr val="000000"/>
                </a:solidFill>
              </a:rPr>
              <a:t>discuss </a:t>
            </a:r>
            <a:r>
              <a:rPr lang="en-US" b="1" smtClean="0">
                <a:solidFill>
                  <a:srgbClr val="000000"/>
                </a:solidFill>
              </a:rPr>
              <a:t>Huzoor’s vision</a:t>
            </a:r>
            <a:r>
              <a:rPr lang="en-US" b="1" dirty="0" smtClean="0">
                <a:solidFill>
                  <a:srgbClr val="000000"/>
                </a:solidFill>
              </a:rPr>
              <a:t>: “Save yourself and your families from a fire” in interactive discussions.</a:t>
            </a:r>
          </a:p>
          <a:p>
            <a:pPr marL="514350" indent="-514350">
              <a:buFont typeface="+mj-lt"/>
              <a:buAutoNum type="arabicPeriod"/>
            </a:pPr>
            <a:r>
              <a:rPr lang="en-US" b="1" dirty="0" smtClean="0">
                <a:solidFill>
                  <a:srgbClr val="000000"/>
                </a:solidFill>
              </a:rPr>
              <a:t>Bring 350+ new </a:t>
            </a:r>
            <a:r>
              <a:rPr lang="en-US" b="1" dirty="0" err="1" smtClean="0">
                <a:solidFill>
                  <a:srgbClr val="000000"/>
                </a:solidFill>
              </a:rPr>
              <a:t>Ansar</a:t>
            </a:r>
            <a:r>
              <a:rPr lang="en-US" b="1" dirty="0" smtClean="0">
                <a:solidFill>
                  <a:srgbClr val="000000"/>
                </a:solidFill>
              </a:rPr>
              <a:t> in </a:t>
            </a:r>
            <a:r>
              <a:rPr lang="en-US" b="1" dirty="0" err="1" smtClean="0">
                <a:solidFill>
                  <a:srgbClr val="000000"/>
                </a:solidFill>
              </a:rPr>
              <a:t>Nazam</a:t>
            </a:r>
            <a:r>
              <a:rPr lang="en-US" b="1" dirty="0" smtClean="0">
                <a:solidFill>
                  <a:srgbClr val="000000"/>
                </a:solidFill>
              </a:rPr>
              <a:t>-e-</a:t>
            </a:r>
            <a:r>
              <a:rPr lang="en-US" b="1" dirty="0" err="1" smtClean="0">
                <a:solidFill>
                  <a:srgbClr val="000000"/>
                </a:solidFill>
              </a:rPr>
              <a:t>Wasiyat</a:t>
            </a:r>
            <a:r>
              <a:rPr lang="en-US" b="1" dirty="0" smtClean="0">
                <a:solidFill>
                  <a:srgbClr val="000000"/>
                </a:solidFill>
              </a:rPr>
              <a:t> (The targets for small, medium and Large </a:t>
            </a:r>
            <a:r>
              <a:rPr lang="en-US" b="1" dirty="0" err="1" smtClean="0">
                <a:solidFill>
                  <a:srgbClr val="000000"/>
                </a:solidFill>
              </a:rPr>
              <a:t>Majlis</a:t>
            </a:r>
            <a:r>
              <a:rPr lang="en-US" b="1" dirty="0" smtClean="0">
                <a:solidFill>
                  <a:srgbClr val="000000"/>
                </a:solidFill>
              </a:rPr>
              <a:t> are 3, 5, and 7, respectively)</a:t>
            </a:r>
          </a:p>
          <a:p>
            <a:pPr marL="514350" indent="-514350">
              <a:buFont typeface="+mj-lt"/>
              <a:buAutoNum type="arabicPeriod"/>
            </a:pPr>
            <a:r>
              <a:rPr lang="en-US" b="1" dirty="0">
                <a:solidFill>
                  <a:srgbClr val="000000"/>
                </a:solidFill>
              </a:rPr>
              <a:t>Help establish a culture of congregational </a:t>
            </a:r>
            <a:r>
              <a:rPr lang="en-US" b="1" dirty="0" err="1">
                <a:solidFill>
                  <a:srgbClr val="000000"/>
                </a:solidFill>
              </a:rPr>
              <a:t>Salat</a:t>
            </a:r>
            <a:r>
              <a:rPr lang="en-US" b="1" dirty="0" smtClean="0">
                <a:solidFill>
                  <a:srgbClr val="000000"/>
                </a:solidFill>
              </a:rPr>
              <a:t>.</a:t>
            </a:r>
          </a:p>
          <a:p>
            <a:pPr marL="514350" indent="-514350">
              <a:buFont typeface="+mj-lt"/>
              <a:buAutoNum type="arabicPeriod"/>
            </a:pPr>
            <a:r>
              <a:rPr lang="en-US" b="1" dirty="0" smtClean="0">
                <a:solidFill>
                  <a:srgbClr val="000000"/>
                </a:solidFill>
              </a:rPr>
              <a:t>More than 50% </a:t>
            </a:r>
            <a:r>
              <a:rPr lang="en-US" b="1" dirty="0" err="1" smtClean="0">
                <a:solidFill>
                  <a:srgbClr val="000000"/>
                </a:solidFill>
              </a:rPr>
              <a:t>Tajnid</a:t>
            </a:r>
            <a:r>
              <a:rPr lang="en-US" b="1" dirty="0" smtClean="0">
                <a:solidFill>
                  <a:srgbClr val="000000"/>
                </a:solidFill>
              </a:rPr>
              <a:t> to attend National </a:t>
            </a:r>
            <a:r>
              <a:rPr lang="en-US" b="1" dirty="0" err="1" smtClean="0">
                <a:solidFill>
                  <a:srgbClr val="000000"/>
                </a:solidFill>
              </a:rPr>
              <a:t>Ijtima</a:t>
            </a:r>
            <a:r>
              <a:rPr lang="en-US" b="1" dirty="0" smtClean="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628297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pPr marL="0" indent="0">
              <a:buNone/>
            </a:pPr>
            <a:r>
              <a:rPr lang="en-US" b="1" dirty="0" smtClean="0"/>
              <a:t>Local Reminders</a:t>
            </a:r>
          </a:p>
          <a:p>
            <a:pPr marL="971550" lvl="1" indent="-514350">
              <a:buFont typeface="+mj-lt"/>
              <a:buAutoNum type="arabicPeriod"/>
            </a:pPr>
            <a:r>
              <a:rPr lang="en-US" b="1" dirty="0"/>
              <a:t>	</a:t>
            </a:r>
            <a:endParaRPr lang="en-US" b="1" dirty="0" smtClean="0"/>
          </a:p>
          <a:p>
            <a:pPr marL="971550" lvl="1" indent="-514350">
              <a:buFont typeface="+mj-lt"/>
              <a:buAutoNum type="arabicPeriod"/>
            </a:pPr>
            <a:r>
              <a:rPr lang="en-US" b="1" dirty="0"/>
              <a:t>	</a:t>
            </a:r>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r>
              <a:rPr lang="en-US" b="1" dirty="0" err="1" smtClean="0"/>
              <a:t>Dua</a:t>
            </a:r>
            <a:endParaRPr lang="en-US" b="1" dirty="0"/>
          </a:p>
        </p:txBody>
      </p:sp>
      <p:sp>
        <p:nvSpPr>
          <p:cNvPr id="2" name="Slide Number Placeholder 1"/>
          <p:cNvSpPr>
            <a:spLocks noGrp="1"/>
          </p:cNvSpPr>
          <p:nvPr>
            <p:ph type="sldNum" sz="quarter" idx="12"/>
          </p:nvPr>
        </p:nvSpPr>
        <p:spPr/>
        <p:txBody>
          <a:bodyPr/>
          <a:lstStyle/>
          <a:p>
            <a:fld id="{D64212AE-C6D7-4DAE-B05A-60F3647E62E0}" type="slidenum">
              <a:rPr lang="en-US" smtClean="0"/>
              <a:t>28</a:t>
            </a:fld>
            <a:endParaRPr lang="en-US"/>
          </a:p>
        </p:txBody>
      </p:sp>
    </p:spTree>
    <p:extLst>
      <p:ext uri="{BB962C8B-B14F-4D97-AF65-F5344CB8AC3E}">
        <p14:creationId xmlns:p14="http://schemas.microsoft.com/office/powerpoint/2010/main" val="134990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3</a:t>
            </a:fld>
            <a:endParaRPr lang="en-US"/>
          </a:p>
        </p:txBody>
      </p:sp>
      <p:sp>
        <p:nvSpPr>
          <p:cNvPr id="3" name="Rectangle 2"/>
          <p:cNvSpPr/>
          <p:nvPr/>
        </p:nvSpPr>
        <p:spPr>
          <a:xfrm>
            <a:off x="685800" y="1108145"/>
            <a:ext cx="7787640" cy="5539978"/>
          </a:xfrm>
          <a:prstGeom prst="rect">
            <a:avLst/>
          </a:prstGeom>
        </p:spPr>
        <p:txBody>
          <a:bodyPr wrap="square">
            <a:spAutoFit/>
          </a:bodyPr>
          <a:lstStyle/>
          <a:p>
            <a:r>
              <a:rPr lang="en-US" sz="2200" dirty="0">
                <a:ea typeface="Calibri" panose="020F0502020204030204" pitchFamily="34" charset="0"/>
              </a:rPr>
              <a:t>Rekindling message of the Imam of the Age nearly 100 years later, </a:t>
            </a:r>
            <a:r>
              <a:rPr lang="en-US" sz="2200" dirty="0" err="1">
                <a:ea typeface="Calibri" panose="020F0502020204030204" pitchFamily="34" charset="0"/>
              </a:rPr>
              <a:t>Hadhrat</a:t>
            </a:r>
            <a:r>
              <a:rPr lang="en-US" sz="2200" dirty="0">
                <a:ea typeface="Calibri" panose="020F0502020204030204" pitchFamily="34" charset="0"/>
              </a:rPr>
              <a:t> </a:t>
            </a:r>
            <a:r>
              <a:rPr lang="en-US" sz="2200" dirty="0" err="1">
                <a:ea typeface="Calibri" panose="020F0502020204030204" pitchFamily="34" charset="0"/>
              </a:rPr>
              <a:t>Khalifatul</a:t>
            </a:r>
            <a:r>
              <a:rPr lang="en-US" sz="2200" dirty="0">
                <a:ea typeface="Calibri" panose="020F0502020204030204" pitchFamily="34" charset="0"/>
              </a:rPr>
              <a:t> </a:t>
            </a:r>
            <a:r>
              <a:rPr lang="en-US" sz="2200" dirty="0" err="1">
                <a:ea typeface="Calibri" panose="020F0502020204030204" pitchFamily="34" charset="0"/>
              </a:rPr>
              <a:t>Masih</a:t>
            </a:r>
            <a:r>
              <a:rPr lang="en-US" sz="2200" dirty="0">
                <a:ea typeface="Calibri" panose="020F0502020204030204" pitchFamily="34" charset="0"/>
              </a:rPr>
              <a:t> </a:t>
            </a:r>
            <a:r>
              <a:rPr lang="en-US" sz="2200" dirty="0" err="1">
                <a:ea typeface="Calibri" panose="020F0502020204030204" pitchFamily="34" charset="0"/>
              </a:rPr>
              <a:t>V</a:t>
            </a:r>
            <a:r>
              <a:rPr lang="en-US" sz="2200" baseline="30000" dirty="0" err="1">
                <a:ea typeface="Calibri" panose="020F0502020204030204" pitchFamily="34" charset="0"/>
              </a:rPr>
              <a:t>ab</a:t>
            </a:r>
            <a:r>
              <a:rPr lang="en-US" sz="2200" dirty="0">
                <a:ea typeface="Calibri" panose="020F0502020204030204" pitchFamily="34" charset="0"/>
              </a:rPr>
              <a:t>, while addressing </a:t>
            </a:r>
            <a:r>
              <a:rPr lang="en-US" sz="2200" dirty="0" err="1">
                <a:ea typeface="Calibri" panose="020F0502020204030204" pitchFamily="34" charset="0"/>
              </a:rPr>
              <a:t>Jalsa</a:t>
            </a:r>
            <a:r>
              <a:rPr lang="en-US" sz="2200" dirty="0">
                <a:ea typeface="Calibri" panose="020F0502020204030204" pitchFamily="34" charset="0"/>
              </a:rPr>
              <a:t> </a:t>
            </a:r>
            <a:r>
              <a:rPr lang="en-US" sz="2200" dirty="0" err="1">
                <a:ea typeface="Calibri" panose="020F0502020204030204" pitchFamily="34" charset="0"/>
              </a:rPr>
              <a:t>Salana</a:t>
            </a:r>
            <a:r>
              <a:rPr lang="en-US" sz="2200" dirty="0">
                <a:ea typeface="Calibri" panose="020F0502020204030204" pitchFamily="34" charset="0"/>
              </a:rPr>
              <a:t>, UK in 2004, said, ‘My wish is that in 2008 when hundred years would have passed since the establishment of </a:t>
            </a:r>
            <a:r>
              <a:rPr lang="en-US" sz="2200" dirty="0" err="1">
                <a:ea typeface="Calibri" panose="020F0502020204030204" pitchFamily="34" charset="0"/>
              </a:rPr>
              <a:t>Khilafat</a:t>
            </a:r>
            <a:r>
              <a:rPr lang="en-US" sz="2200" dirty="0">
                <a:ea typeface="Calibri" panose="020F0502020204030204" pitchFamily="34" charset="0"/>
              </a:rPr>
              <a:t>, Inshallah, in every country of the world, in every </a:t>
            </a:r>
            <a:r>
              <a:rPr lang="en-US" sz="2200" dirty="0" err="1">
                <a:ea typeface="Calibri" panose="020F0502020204030204" pitchFamily="34" charset="0"/>
              </a:rPr>
              <a:t>Jama‘at</a:t>
            </a:r>
            <a:r>
              <a:rPr lang="en-US" sz="2200" dirty="0">
                <a:ea typeface="Calibri" panose="020F0502020204030204" pitchFamily="34" charset="0"/>
              </a:rPr>
              <a:t> at least fifty percent of the earning members who pay Chanda should have already joined this grand and noble System of the Promised </a:t>
            </a:r>
            <a:r>
              <a:rPr lang="en-US" sz="2200" dirty="0" err="1">
                <a:ea typeface="Calibri" panose="020F0502020204030204" pitchFamily="34" charset="0"/>
              </a:rPr>
              <a:t>Messiah</a:t>
            </a:r>
            <a:r>
              <a:rPr lang="en-US" sz="2200" baseline="30000" dirty="0" err="1">
                <a:ea typeface="Calibri" panose="020F0502020204030204" pitchFamily="34" charset="0"/>
              </a:rPr>
              <a:t>as</a:t>
            </a:r>
            <a:r>
              <a:rPr lang="en-US" sz="2200" dirty="0">
                <a:ea typeface="Calibri" panose="020F0502020204030204" pitchFamily="34" charset="0"/>
              </a:rPr>
              <a:t>, and would have become the promoters of spirituality and setters of noble standards of sacrifices. This will also be a humble offering to Allah from the </a:t>
            </a:r>
            <a:r>
              <a:rPr lang="en-US" sz="2200" dirty="0" err="1">
                <a:ea typeface="Calibri" panose="020F0502020204030204" pitchFamily="34" charset="0"/>
              </a:rPr>
              <a:t>Jama‘at</a:t>
            </a:r>
            <a:r>
              <a:rPr lang="en-US" sz="2200" dirty="0">
                <a:ea typeface="Calibri" panose="020F0502020204030204" pitchFamily="34" charset="0"/>
              </a:rPr>
              <a:t> that it will be presenting to Allah as a token of gratitude on the completion of hundred years of </a:t>
            </a:r>
            <a:r>
              <a:rPr lang="en-US" sz="2200" dirty="0" err="1">
                <a:ea typeface="Calibri" panose="020F0502020204030204" pitchFamily="34" charset="0"/>
              </a:rPr>
              <a:t>Khilafat</a:t>
            </a:r>
            <a:r>
              <a:rPr lang="en-US" sz="2200" dirty="0">
                <a:ea typeface="Calibri" panose="020F0502020204030204" pitchFamily="34" charset="0"/>
              </a:rPr>
              <a:t>. And as the Promised </a:t>
            </a:r>
            <a:r>
              <a:rPr lang="en-US" sz="2200" dirty="0" err="1">
                <a:ea typeface="Calibri" panose="020F0502020204030204" pitchFamily="34" charset="0"/>
              </a:rPr>
              <a:t>Messiah</a:t>
            </a:r>
            <a:r>
              <a:rPr lang="en-US" sz="2200" baseline="30000" dirty="0" err="1">
                <a:ea typeface="Calibri" panose="020F0502020204030204" pitchFamily="34" charset="0"/>
              </a:rPr>
              <a:t>as</a:t>
            </a:r>
            <a:r>
              <a:rPr lang="en-US" sz="2200" dirty="0">
                <a:ea typeface="Calibri" panose="020F0502020204030204" pitchFamily="34" charset="0"/>
              </a:rPr>
              <a:t> mentioned that people who are concerned about achieving a goodly ending and offer their prayers, should participate in this scheme. </a:t>
            </a:r>
            <a:endParaRPr lang="en-US" sz="2200" dirty="0" smtClean="0">
              <a:ea typeface="Calibri" panose="020F0502020204030204" pitchFamily="34" charset="0"/>
            </a:endParaRPr>
          </a:p>
          <a:p>
            <a:r>
              <a:rPr lang="en-US" sz="2400" i="1" dirty="0" smtClean="0"/>
              <a:t>	(</a:t>
            </a:r>
            <a:r>
              <a:rPr lang="en-US" sz="2400" i="1" dirty="0"/>
              <a:t>Al </a:t>
            </a:r>
            <a:r>
              <a:rPr lang="en-US" sz="2400" i="1" dirty="0" err="1"/>
              <a:t>Fazl</a:t>
            </a:r>
            <a:r>
              <a:rPr lang="en-US" sz="2400" i="1" dirty="0"/>
              <a:t> International, Vol. 11, Issue No. 50, 2004)</a:t>
            </a:r>
            <a:endParaRPr lang="en-US" sz="2400" dirty="0"/>
          </a:p>
          <a:p>
            <a:endParaRPr lang="en-US" sz="2200" dirty="0"/>
          </a:p>
        </p:txBody>
      </p:sp>
      <p:sp>
        <p:nvSpPr>
          <p:cNvPr id="4" name="Rectangle 3"/>
          <p:cNvSpPr/>
          <p:nvPr/>
        </p:nvSpPr>
        <p:spPr>
          <a:xfrm>
            <a:off x="3983713" y="436398"/>
            <a:ext cx="2766142" cy="523220"/>
          </a:xfrm>
          <a:prstGeom prst="rect">
            <a:avLst/>
          </a:prstGeom>
        </p:spPr>
        <p:txBody>
          <a:bodyPr wrap="none">
            <a:spAutoFit/>
          </a:bodyPr>
          <a:lstStyle/>
          <a:p>
            <a:r>
              <a:rPr lang="en-US" sz="2800" b="1" dirty="0" smtClean="0">
                <a:solidFill>
                  <a:schemeClr val="bg1"/>
                </a:solidFill>
              </a:rPr>
              <a:t>Why do </a:t>
            </a:r>
            <a:r>
              <a:rPr lang="en-US" sz="2800" b="1" dirty="0" err="1" smtClean="0">
                <a:solidFill>
                  <a:schemeClr val="bg1"/>
                </a:solidFill>
              </a:rPr>
              <a:t>Wasiyat</a:t>
            </a:r>
            <a:r>
              <a:rPr lang="en-US" sz="2800" b="1">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46063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395" y="1090747"/>
            <a:ext cx="8849527" cy="4430395"/>
          </a:xfrm>
        </p:spPr>
        <p:txBody>
          <a:bodyPr>
            <a:noAutofit/>
          </a:bodyPr>
          <a:lstStyle/>
          <a:p>
            <a:pPr marL="0" indent="0">
              <a:buNone/>
            </a:pPr>
            <a:r>
              <a:rPr lang="en-US" sz="2000" b="1" dirty="0" smtClean="0"/>
              <a:t>The Holy Quran is a miracle</a:t>
            </a:r>
          </a:p>
          <a:p>
            <a:pPr marL="0" indent="0">
              <a:buNone/>
            </a:pPr>
            <a:r>
              <a:rPr lang="en-US" sz="2200" dirty="0"/>
              <a:t>The Holy Quran which is the word of God is a perfect miracle.  We do not find that in respect of other </a:t>
            </a:r>
            <a:r>
              <a:rPr lang="en-US" sz="2200" dirty="0" smtClean="0"/>
              <a:t>Books. Challenges </a:t>
            </a:r>
            <a:r>
              <a:rPr lang="en-US" sz="2200" dirty="0"/>
              <a:t>have been given to bring their likeness, as the challenges have been given in respect of Holy Quran. We believe that word of God is in every way a miracle---and we base this belief of ours on our own experience </a:t>
            </a:r>
            <a:r>
              <a:rPr lang="en-US" sz="2200" dirty="0" smtClean="0"/>
              <a:t>that </a:t>
            </a:r>
            <a:r>
              <a:rPr lang="en-US" sz="2200" dirty="0"/>
              <a:t>Holy Quran is definitely a miracle. But it must be said that the kind of perfect and comprehensive miracle that the Holy Quran is, there is nothing like </a:t>
            </a:r>
            <a:r>
              <a:rPr lang="en-US" sz="2200" dirty="0" smtClean="0"/>
              <a:t>it</a:t>
            </a:r>
            <a:r>
              <a:rPr lang="en-US" sz="2200" dirty="0"/>
              <a:t>, </a:t>
            </a:r>
            <a:r>
              <a:rPr lang="en-US" sz="2200" dirty="0" smtClean="0"/>
              <a:t>for </a:t>
            </a:r>
            <a:r>
              <a:rPr lang="en-US" sz="2200" dirty="0"/>
              <a:t>the miracle of Holy Quran has many aspects and nobody is capable of producing the like of these aspects. Those who say that the word  (the </a:t>
            </a:r>
            <a:r>
              <a:rPr lang="en-US" sz="2200" dirty="0" smtClean="0"/>
              <a:t>revelation) </a:t>
            </a:r>
            <a:r>
              <a:rPr lang="en-US" sz="2200" dirty="0"/>
              <a:t>cannot be called a miracle are indeed impertinent. Do they not know that the whole of the creation of God is matchless, how then can it be justified to say that likeness of His word can be produced.  If all the thinkers and producers (of things) cannot create a straw, however they may like to do so, then how can they produce something equal to the word of God.   </a:t>
            </a:r>
          </a:p>
          <a:p>
            <a:pPr marL="0" indent="0" algn="r">
              <a:buNone/>
            </a:pPr>
            <a:r>
              <a:rPr lang="en-US" sz="2000" dirty="0"/>
              <a:t>(</a:t>
            </a:r>
            <a:r>
              <a:rPr lang="en-US" sz="2000" dirty="0" err="1"/>
              <a:t>Malfoozat</a:t>
            </a:r>
            <a:r>
              <a:rPr lang="en-US" sz="2000" dirty="0"/>
              <a:t> Vol.1, page 117)</a:t>
            </a:r>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170" y="1114589"/>
            <a:ext cx="8042910" cy="4430395"/>
          </a:xfrm>
        </p:spPr>
        <p:txBody>
          <a:bodyPr>
            <a:noAutofit/>
          </a:bodyPr>
          <a:lstStyle/>
          <a:p>
            <a:pPr marL="0" indent="0">
              <a:buNone/>
            </a:pPr>
            <a:r>
              <a:rPr lang="en-US" b="1" u="sng" dirty="0" smtClean="0"/>
              <a:t>Congregational </a:t>
            </a:r>
            <a:r>
              <a:rPr lang="en-US" b="1" u="sng" dirty="0" err="1" smtClean="0"/>
              <a:t>Salat</a:t>
            </a:r>
            <a:r>
              <a:rPr lang="en-US" b="1" u="sng" dirty="0" smtClean="0"/>
              <a:t> at homes</a:t>
            </a:r>
            <a:endParaRPr lang="en-US" dirty="0"/>
          </a:p>
          <a:p>
            <a:pPr marL="0" indent="0">
              <a:buNone/>
            </a:pPr>
            <a:r>
              <a:rPr lang="en-US" dirty="0"/>
              <a:t>The custom is that if the mosque or </a:t>
            </a:r>
            <a:r>
              <a:rPr lang="en-US" dirty="0" err="1"/>
              <a:t>Salat</a:t>
            </a:r>
            <a:r>
              <a:rPr lang="en-US" dirty="0"/>
              <a:t> center is at a distance then congregational </a:t>
            </a:r>
            <a:r>
              <a:rPr lang="en-US" dirty="0" err="1"/>
              <a:t>Salat</a:t>
            </a:r>
            <a:r>
              <a:rPr lang="en-US" dirty="0"/>
              <a:t> should be offered at homes. This fills homes with blessings. Men are particularly enjoined to observe </a:t>
            </a:r>
            <a:r>
              <a:rPr lang="en-US" dirty="0" err="1"/>
              <a:t>Salat</a:t>
            </a:r>
            <a:r>
              <a:rPr lang="en-US" dirty="0"/>
              <a:t> and ‘observance of </a:t>
            </a:r>
            <a:r>
              <a:rPr lang="en-US" dirty="0" err="1"/>
              <a:t>Salat</a:t>
            </a:r>
            <a:r>
              <a:rPr lang="en-US" dirty="0"/>
              <a:t>’ means, except in exceptional situation, to offer it in congregation. Congregational </a:t>
            </a:r>
            <a:r>
              <a:rPr lang="en-US" dirty="0" err="1"/>
              <a:t>Salat</a:t>
            </a:r>
            <a:r>
              <a:rPr lang="en-US" dirty="0"/>
              <a:t> is offered during </a:t>
            </a:r>
            <a:r>
              <a:rPr lang="en-US" dirty="0" err="1"/>
              <a:t>Jalsa</a:t>
            </a:r>
            <a:r>
              <a:rPr lang="en-US" dirty="0"/>
              <a:t>. In order to attain the objective of attending </a:t>
            </a:r>
            <a:r>
              <a:rPr lang="en-US" dirty="0" err="1"/>
              <a:t>Jalsa</a:t>
            </a:r>
            <a:r>
              <a:rPr lang="en-US" dirty="0"/>
              <a:t> this should be made a regular feature of life</a:t>
            </a:r>
            <a:r>
              <a:rPr lang="en-US" dirty="0" smtClean="0"/>
              <a:t>.</a:t>
            </a:r>
          </a:p>
          <a:p>
            <a:pPr marL="0" indent="0">
              <a:buNone/>
            </a:pPr>
            <a:r>
              <a:rPr lang="en-US" dirty="0" smtClean="0"/>
              <a:t>(</a:t>
            </a:r>
            <a:r>
              <a:rPr lang="en-US" dirty="0"/>
              <a:t>Friday Sermon of Friday Sermon of </a:t>
            </a:r>
            <a:r>
              <a:rPr lang="en-US" dirty="0" err="1"/>
              <a:t>Hadhrat</a:t>
            </a:r>
            <a:r>
              <a:rPr lang="en-US" dirty="0"/>
              <a:t> </a:t>
            </a:r>
            <a:r>
              <a:rPr lang="en-US" dirty="0" err="1"/>
              <a:t>Khalifatul</a:t>
            </a:r>
            <a:r>
              <a:rPr lang="en-US" dirty="0"/>
              <a:t> </a:t>
            </a:r>
            <a:r>
              <a:rPr lang="en-US" dirty="0" err="1"/>
              <a:t>Masih</a:t>
            </a:r>
            <a:r>
              <a:rPr lang="en-US" dirty="0"/>
              <a:t> V (ABA), May 18, 2012)</a:t>
            </a:r>
          </a:p>
        </p:txBody>
      </p:sp>
      <p:sp>
        <p:nvSpPr>
          <p:cNvPr id="2" name="Rectangle 1"/>
          <p:cNvSpPr/>
          <p:nvPr/>
        </p:nvSpPr>
        <p:spPr>
          <a:xfrm>
            <a:off x="3477723" y="381836"/>
            <a:ext cx="5548891" cy="523220"/>
          </a:xfrm>
          <a:prstGeom prst="rect">
            <a:avLst/>
          </a:prstGeom>
        </p:spPr>
        <p:txBody>
          <a:bodyPr wrap="none">
            <a:spAutoFit/>
          </a:bodyPr>
          <a:lstStyle/>
          <a:p>
            <a:r>
              <a:rPr lang="en-US" sz="2800" b="1" dirty="0" smtClean="0">
                <a:solidFill>
                  <a:schemeClr val="bg1"/>
                </a:solidFill>
              </a:rPr>
              <a:t>Watching Our Congregational </a:t>
            </a:r>
            <a:r>
              <a:rPr lang="en-US" sz="2800" b="1" dirty="0" err="1" smtClean="0">
                <a:solidFill>
                  <a:schemeClr val="bg1"/>
                </a:solidFill>
              </a:rPr>
              <a:t>Salat</a:t>
            </a:r>
            <a:r>
              <a:rPr lang="en-US" sz="2800" b="1" dirty="0">
                <a:solidFill>
                  <a:schemeClr val="bg1"/>
                </a:solidFill>
              </a:rPr>
              <a:t>!</a:t>
            </a:r>
          </a:p>
        </p:txBody>
      </p:sp>
      <p:sp>
        <p:nvSpPr>
          <p:cNvPr id="4" name="Slide Number Placeholder 3"/>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5600" y="1539240"/>
            <a:ext cx="8339320" cy="446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How to keep objectives of </a:t>
            </a:r>
            <a:r>
              <a:rPr lang="en-US" sz="4800" dirty="0" err="1">
                <a:solidFill>
                  <a:schemeClr val="tx1"/>
                </a:solidFill>
              </a:rPr>
              <a:t>Majlis</a:t>
            </a:r>
            <a:r>
              <a:rPr lang="en-US" sz="4800" dirty="0">
                <a:solidFill>
                  <a:schemeClr val="tx1"/>
                </a:solidFill>
              </a:rPr>
              <a:t> </a:t>
            </a:r>
            <a:r>
              <a:rPr lang="en-US" sz="4800" dirty="0" err="1">
                <a:solidFill>
                  <a:schemeClr val="tx1"/>
                </a:solidFill>
              </a:rPr>
              <a:t>Ansarullah</a:t>
            </a:r>
            <a:r>
              <a:rPr lang="en-US" sz="4800" dirty="0">
                <a:solidFill>
                  <a:schemeClr val="tx1"/>
                </a:solidFill>
              </a:rPr>
              <a:t> alive in our hearts and minds?</a:t>
            </a:r>
          </a:p>
        </p:txBody>
      </p:sp>
      <p:sp>
        <p:nvSpPr>
          <p:cNvPr id="2" name="Slide Number Placeholder 1"/>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322" y="2006180"/>
            <a:ext cx="4740296" cy="2677656"/>
          </a:xfrm>
          <a:prstGeom prst="rect">
            <a:avLst/>
          </a:prstGeom>
        </p:spPr>
        <p:txBody>
          <a:bodyPr wrap="square">
            <a:spAutoFit/>
          </a:bodyPr>
          <a:lstStyle/>
          <a:p>
            <a:r>
              <a:rPr lang="en-US" sz="2400" dirty="0"/>
              <a:t>[3:53] And when Jesus perceived their disbelief, he said, ‘Who will be my helpers in the cause of Allah?’ The disciples answered, ‘We are the helpers of Allah. We have believed in Allah. And bear thou witness that we are obedient.</a:t>
            </a:r>
            <a:endParaRPr lang="en-US" sz="2400" b="1" dirty="0"/>
          </a:p>
        </p:txBody>
      </p:sp>
      <p:sp>
        <p:nvSpPr>
          <p:cNvPr id="6" name="TextBox 5"/>
          <p:cNvSpPr txBox="1"/>
          <p:nvPr/>
        </p:nvSpPr>
        <p:spPr>
          <a:xfrm>
            <a:off x="4683505" y="1027734"/>
            <a:ext cx="3723070" cy="400110"/>
          </a:xfrm>
          <a:prstGeom prst="rect">
            <a:avLst/>
          </a:prstGeom>
          <a:noFill/>
        </p:spPr>
        <p:txBody>
          <a:bodyPr wrap="none" rtlCol="0">
            <a:spAutoFit/>
          </a:bodyPr>
          <a:lstStyle/>
          <a:p>
            <a:r>
              <a:rPr lang="en-US" sz="2000" dirty="0"/>
              <a:t>Click             to listen the recitation</a:t>
            </a:r>
          </a:p>
        </p:txBody>
      </p:sp>
      <p:pic>
        <p:nvPicPr>
          <p:cNvPr id="2" name="Picture 1"/>
          <p:cNvPicPr>
            <a:picLocks noChangeAspect="1"/>
          </p:cNvPicPr>
          <p:nvPr/>
        </p:nvPicPr>
        <p:blipFill>
          <a:blip r:embed="rId5"/>
          <a:stretch>
            <a:fillRect/>
          </a:stretch>
        </p:blipFill>
        <p:spPr>
          <a:xfrm>
            <a:off x="5072408" y="2029949"/>
            <a:ext cx="3900052" cy="2394402"/>
          </a:xfrm>
          <a:prstGeom prst="rect">
            <a:avLst/>
          </a:prstGeom>
        </p:spPr>
      </p:pic>
      <p:pic>
        <p:nvPicPr>
          <p:cNvPr id="3" name="3_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372100" y="1027734"/>
            <a:ext cx="525780" cy="525780"/>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23" y="1310641"/>
            <a:ext cx="7886700" cy="3219998"/>
          </a:xfrm>
        </p:spPr>
        <p:txBody>
          <a:bodyPr>
            <a:noAutofit/>
          </a:bodyPr>
          <a:lstStyle/>
          <a:p>
            <a:r>
              <a:rPr lang="en-US" sz="2800" dirty="0" smtClean="0">
                <a:solidFill>
                  <a:srgbClr val="000000"/>
                </a:solidFill>
                <a:latin typeface="+mn-lt"/>
              </a:rPr>
              <a:t>What was the purpose behind creating </a:t>
            </a:r>
            <a:r>
              <a:rPr lang="en-US" sz="2800" dirty="0" err="1" smtClean="0">
                <a:solidFill>
                  <a:srgbClr val="000000"/>
                </a:solidFill>
                <a:latin typeface="+mn-lt"/>
              </a:rPr>
              <a:t>Majlis</a:t>
            </a:r>
            <a:r>
              <a:rPr lang="en-US" sz="2800" dirty="0" smtClean="0">
                <a:solidFill>
                  <a:srgbClr val="000000"/>
                </a:solidFill>
                <a:latin typeface="+mn-lt"/>
              </a:rPr>
              <a:t> </a:t>
            </a:r>
            <a:r>
              <a:rPr lang="en-US" sz="2800" dirty="0" err="1" smtClean="0">
                <a:solidFill>
                  <a:srgbClr val="000000"/>
                </a:solidFill>
                <a:latin typeface="+mn-lt"/>
              </a:rPr>
              <a:t>Ansarullah</a:t>
            </a:r>
            <a:r>
              <a:rPr lang="en-US" sz="2800" dirty="0" smtClean="0">
                <a:solidFill>
                  <a:srgbClr val="000000"/>
                </a:solidFill>
                <a:latin typeface="+mn-lt"/>
              </a:rPr>
              <a:t>?</a:t>
            </a:r>
            <a:endParaRPr lang="en-US" sz="2800" dirty="0">
              <a:solidFill>
                <a:srgbClr val="000000"/>
              </a:solidFill>
              <a:latin typeface="+mn-lt"/>
            </a:endParaRPr>
          </a:p>
        </p:txBody>
      </p:sp>
      <p:sp>
        <p:nvSpPr>
          <p:cNvPr id="6" name="TextBox 5"/>
          <p:cNvSpPr txBox="1"/>
          <p:nvPr/>
        </p:nvSpPr>
        <p:spPr>
          <a:xfrm>
            <a:off x="2047747" y="4675419"/>
            <a:ext cx="4734110" cy="707886"/>
          </a:xfrm>
          <a:prstGeom prst="rect">
            <a:avLst/>
          </a:prstGeom>
          <a:noFill/>
        </p:spPr>
        <p:txBody>
          <a:bodyPr wrap="square" rtlCol="0">
            <a:spAutoFit/>
          </a:bodyPr>
          <a:lstStyle/>
          <a:p>
            <a:pPr algn="ctr"/>
            <a:r>
              <a:rPr lang="en-US" sz="4000" dirty="0" smtClean="0">
                <a:solidFill>
                  <a:srgbClr val="000000"/>
                </a:solidFill>
              </a:rPr>
              <a:t>Share your thoughts</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3541373" y="424487"/>
            <a:ext cx="459317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a:t>
            </a:r>
            <a:r>
              <a:rPr lang="en-US" sz="2400" b="1" dirty="0" err="1" smtClean="0">
                <a:solidFill>
                  <a:schemeClr val="bg1"/>
                </a:solidFill>
              </a:rPr>
              <a:t>Khalifatul</a:t>
            </a:r>
            <a:r>
              <a:rPr lang="en-US" sz="2400" b="1" dirty="0" smtClean="0">
                <a:solidFill>
                  <a:schemeClr val="bg1"/>
                </a:solidFill>
              </a:rPr>
              <a:t> </a:t>
            </a:r>
            <a:r>
              <a:rPr lang="en-US" sz="2400" b="1" dirty="0" err="1" smtClean="0">
                <a:solidFill>
                  <a:schemeClr val="bg1"/>
                </a:solidFill>
              </a:rPr>
              <a:t>Massih</a:t>
            </a:r>
            <a:r>
              <a:rPr lang="en-US" sz="2400" b="1" dirty="0" smtClean="0">
                <a:solidFill>
                  <a:schemeClr val="bg1"/>
                </a:solidFill>
              </a:rPr>
              <a:t> II</a:t>
            </a:r>
            <a:endParaRPr lang="en-US" sz="2400" b="1" dirty="0">
              <a:solidFill>
                <a:schemeClr val="bg1"/>
              </a:solidFill>
            </a:endParaRPr>
          </a:p>
        </p:txBody>
      </p:sp>
      <p:sp>
        <p:nvSpPr>
          <p:cNvPr id="2" name="TextBox 1"/>
          <p:cNvSpPr txBox="1"/>
          <p:nvPr/>
        </p:nvSpPr>
        <p:spPr>
          <a:xfrm>
            <a:off x="553095" y="1423575"/>
            <a:ext cx="8296432" cy="4893647"/>
          </a:xfrm>
          <a:prstGeom prst="rect">
            <a:avLst/>
          </a:prstGeom>
          <a:noFill/>
        </p:spPr>
        <p:txBody>
          <a:bodyPr wrap="square" rtlCol="0">
            <a:spAutoFit/>
          </a:bodyPr>
          <a:lstStyle/>
          <a:p>
            <a:r>
              <a:rPr lang="en-US" sz="2400" dirty="0" err="1" smtClean="0"/>
              <a:t>Hazrat</a:t>
            </a:r>
            <a:r>
              <a:rPr lang="en-US" sz="2400" dirty="0" smtClean="0"/>
              <a:t> </a:t>
            </a:r>
            <a:r>
              <a:rPr lang="en-US" sz="2400" dirty="0" err="1" smtClean="0"/>
              <a:t>Khalifatul</a:t>
            </a:r>
            <a:r>
              <a:rPr lang="en-US" sz="2400" dirty="0" smtClean="0"/>
              <a:t> </a:t>
            </a:r>
            <a:r>
              <a:rPr lang="en-US" sz="2400" dirty="0" err="1" smtClean="0"/>
              <a:t>Massih</a:t>
            </a:r>
            <a:r>
              <a:rPr lang="en-US" sz="2400" dirty="0" smtClean="0"/>
              <a:t> II (</a:t>
            </a:r>
            <a:r>
              <a:rPr lang="en-US" sz="2400" dirty="0" err="1" smtClean="0"/>
              <a:t>ra</a:t>
            </a:r>
            <a:r>
              <a:rPr lang="en-US" sz="2400" dirty="0" smtClean="0"/>
              <a:t>) outlined the goals of Auxiliaries in these words, “We have to reform the whole world. We have to bring the entire world to bow before God, Almighty. Bring the entire world under the fold of </a:t>
            </a:r>
            <a:r>
              <a:rPr lang="en-US" sz="2400" dirty="0" err="1" smtClean="0"/>
              <a:t>Ahmadiyyat</a:t>
            </a:r>
            <a:r>
              <a:rPr lang="en-US" sz="2400" dirty="0" smtClean="0"/>
              <a:t>. Establish the kingdom of God all over the world. But this giant task cannot be performed until all members of our community – children, youth, or elderly – organize themselves internally and follow this code of conduct day and night. For this internal improvement and completion of organization, I have established the auxiliary organizations of </a:t>
            </a:r>
            <a:r>
              <a:rPr lang="en-US" sz="2400" dirty="0" err="1" smtClean="0"/>
              <a:t>Khuddamul</a:t>
            </a:r>
            <a:r>
              <a:rPr lang="en-US" sz="2400" dirty="0" smtClean="0"/>
              <a:t> Ahmadiyya, </a:t>
            </a:r>
            <a:r>
              <a:rPr lang="en-US" sz="2400" dirty="0" err="1" smtClean="0"/>
              <a:t>Ansarullah</a:t>
            </a:r>
            <a:r>
              <a:rPr lang="en-US" sz="2400" dirty="0" smtClean="0"/>
              <a:t>, and </a:t>
            </a:r>
            <a:r>
              <a:rPr lang="en-US" sz="2400" dirty="0" err="1" smtClean="0"/>
              <a:t>Atfalul</a:t>
            </a:r>
            <a:r>
              <a:rPr lang="en-US" sz="2400" dirty="0" smtClean="0"/>
              <a:t> Ahmadiyya”.</a:t>
            </a:r>
          </a:p>
          <a:p>
            <a:endParaRPr lang="en-US" sz="2400" dirty="0"/>
          </a:p>
          <a:p>
            <a:pPr algn="r"/>
            <a:r>
              <a:rPr lang="en-US" sz="2400" dirty="0" smtClean="0"/>
              <a:t>Al-</a:t>
            </a:r>
            <a:r>
              <a:rPr lang="en-US" sz="2400" dirty="0" err="1" smtClean="0"/>
              <a:t>Fazal</a:t>
            </a:r>
            <a:r>
              <a:rPr lang="en-US" sz="2400" dirty="0" smtClean="0"/>
              <a:t>, October II, 1944</a:t>
            </a:r>
          </a:p>
        </p:txBody>
      </p:sp>
      <p:sp>
        <p:nvSpPr>
          <p:cNvPr id="4" name="Slide Number Placeholder 3"/>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3505</TotalTime>
  <Words>2589</Words>
  <Application>Microsoft Office PowerPoint</Application>
  <PresentationFormat>On-screen Show (4:3)</PresentationFormat>
  <Paragraphs>172</Paragraphs>
  <Slides>28</Slides>
  <Notes>14</Notes>
  <HiddenSlides>0</HiddenSlides>
  <MMClips>2</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Renaissance</vt:lpstr>
      <vt:lpstr>Office Theme</vt:lpstr>
      <vt:lpstr>Majlis Ansarullah Monthly Meeting</vt:lpstr>
      <vt:lpstr>AGENDA</vt:lpstr>
      <vt:lpstr>PowerPoint Presentation</vt:lpstr>
      <vt:lpstr>PowerPoint Presentation</vt:lpstr>
      <vt:lpstr>PowerPoint Presentation</vt:lpstr>
      <vt:lpstr>PowerPoint Presentation</vt:lpstr>
      <vt:lpstr>PowerPoint Presentation</vt:lpstr>
      <vt:lpstr>What was the purpose behind creating Majlis Ansarullah?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How to Improve?</vt:lpstr>
      <vt:lpstr>  Health Topic: Falls &amp; Fractures</vt:lpstr>
      <vt:lpstr>Why do People fall?</vt:lpstr>
      <vt:lpstr>What can happen with a fall?</vt:lpstr>
      <vt:lpstr>How to Prevent Falls and Fractures?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240</cp:revision>
  <dcterms:created xsi:type="dcterms:W3CDTF">2015-11-01T03:33:14Z</dcterms:created>
  <dcterms:modified xsi:type="dcterms:W3CDTF">2017-02-06T00:24:05Z</dcterms:modified>
</cp:coreProperties>
</file>